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0" r:id="rId9"/>
    <p:sldId id="263" r:id="rId10"/>
    <p:sldId id="265" r:id="rId11"/>
    <p:sldId id="264" r:id="rId12"/>
    <p:sldId id="272" r:id="rId13"/>
    <p:sldId id="273" r:id="rId14"/>
    <p:sldId id="274" r:id="rId15"/>
    <p:sldId id="275" r:id="rId16"/>
    <p:sldId id="276" r:id="rId17"/>
    <p:sldId id="277" r:id="rId18"/>
    <p:sldId id="268" r:id="rId19"/>
    <p:sldId id="26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3300"/>
    <a:srgbClr val="FF7C80"/>
    <a:srgbClr val="00FF00"/>
    <a:srgbClr val="FFCCFF"/>
    <a:srgbClr val="B612BA"/>
    <a:srgbClr val="EF7CF2"/>
    <a:srgbClr val="E4DA1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190" autoAdjust="0"/>
  </p:normalViewPr>
  <p:slideViewPr>
    <p:cSldViewPr>
      <p:cViewPr>
        <p:scale>
          <a:sx n="60" d="100"/>
          <a:sy n="60" d="100"/>
        </p:scale>
        <p:origin x="-1560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4B49D-32C8-4124-ABD1-3041E205ABF6}" type="datetimeFigureOut">
              <a:rPr lang="es-ES"/>
              <a:pPr>
                <a:defRPr/>
              </a:pPr>
              <a:t>13/08/2014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F08F3-2D47-4D2E-97DA-C0D4B1A85DF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5CC85-511A-4DCE-9BFE-A7F785FDF206}" type="datetimeFigureOut">
              <a:rPr lang="es-ES"/>
              <a:pPr>
                <a:defRPr/>
              </a:pPr>
              <a:t>13/08/2014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DBE1A-0ADC-4551-8CCA-B84A20B4E8D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16F3B-52FA-4404-B1F3-7D485254EEC2}" type="datetimeFigureOut">
              <a:rPr lang="es-ES"/>
              <a:pPr>
                <a:defRPr/>
              </a:pPr>
              <a:t>13/08/2014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E508E-6D90-43E3-85BF-0A2886780E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76AEC-EC5F-4922-9885-7739C5DA7614}" type="datetimeFigureOut">
              <a:rPr lang="es-ES"/>
              <a:pPr>
                <a:defRPr/>
              </a:pPr>
              <a:t>13/08/2014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47540-B498-4880-A2A4-A120F3C8D2D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EF022-976B-4903-9883-299A6A158616}" type="datetimeFigureOut">
              <a:rPr lang="es-ES"/>
              <a:pPr>
                <a:defRPr/>
              </a:pPr>
              <a:t>13/08/2014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9A3D7-A9EA-4722-A470-416C96FDEEC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D48FF-4B35-4912-9204-4757AB005001}" type="datetimeFigureOut">
              <a:rPr lang="es-ES"/>
              <a:pPr>
                <a:defRPr/>
              </a:pPr>
              <a:t>13/08/2014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8C1E4-C999-4C51-9396-6869C9916A6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25B8F-697C-4602-B5D8-AD62DF0D2435}" type="datetimeFigureOut">
              <a:rPr lang="es-ES"/>
              <a:pPr>
                <a:defRPr/>
              </a:pPr>
              <a:t>13/08/2014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645F5-9EEE-49B5-8692-4AF6CE5202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81BE0-D758-4FA8-96BC-2E0E7DD845FE}" type="datetimeFigureOut">
              <a:rPr lang="es-ES"/>
              <a:pPr>
                <a:defRPr/>
              </a:pPr>
              <a:t>13/08/2014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A2778-17A0-42B3-9B41-049DB41E383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EDF0A-CC1B-4A0A-AD71-B7DE5BFE1D76}" type="datetimeFigureOut">
              <a:rPr lang="es-ES"/>
              <a:pPr>
                <a:defRPr/>
              </a:pPr>
              <a:t>13/08/2014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CF036-090B-4969-8393-39B9CB8AB84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0D0C6-B09A-44D9-B903-E8A9A4472FAD}" type="datetimeFigureOut">
              <a:rPr lang="es-ES"/>
              <a:pPr>
                <a:defRPr/>
              </a:pPr>
              <a:t>13/08/2014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89868-5202-44AE-948E-491AA855175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22888-EC9A-4BBB-847D-4A9FCC374932}" type="datetimeFigureOut">
              <a:rPr lang="es-ES"/>
              <a:pPr>
                <a:defRPr/>
              </a:pPr>
              <a:t>13/08/2014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71D9F-7272-4140-84A0-1533499BF5D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19000" r="74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7B0AC2F-0218-4892-951D-64D322198CE9}" type="datetimeFigureOut">
              <a:rPr lang="es-ES"/>
              <a:pPr>
                <a:defRPr/>
              </a:pPr>
              <a:t>13/08/2014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CD0D94-871C-4F28-AA89-4B64C5F3A27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6.jpeg"/><Relationship Id="rId7" Type="http://schemas.openxmlformats.org/officeDocument/2006/relationships/hyperlink" Target="http://www.google.es/url?sa=i&amp;rct=j&amp;q=&amp;esrc=s&amp;source=images&amp;cd=&amp;cad=rja&amp;uact=8&amp;docid=7EPF0NgkB_X3QM&amp;tbnid=08PiCZneeJjRjM:&amp;ved=0CAUQjRw&amp;url=http://yolandalaclasenaranja.blogspot.com/2013_09_01_archive.html&amp;ei=c5_kU42eNYvMyAP6nIKADQ&amp;bvm=bv.72676100,d.bGQ&amp;psig=AFQjCNEulQ6H4aoNsyN_ZZsK3PFc2GX9oA&amp;ust=1407576372216015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google.es/url?sa=i&amp;source=images&amp;cd=&amp;cad=rja&amp;uact=8&amp;docid=1tbMRwup04LDuM&amp;tbnid=z-3FeOdFq9tHCM:&amp;ved=0CAgQjRw&amp;url=http://terapiadepsicologia.com/comunicacion-mayusculas-emoticonos/&amp;ei=PankU5iZJuvXyQOyg4LQCg&amp;psig=AFQjCNHsE7uyw8C5C65qWE8u4llE-zZXUw&amp;ust=1407580861697479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lu.uni.no/humfak/cola/txt-lyd/maore2-01.htm" TargetMode="External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clu.uni.no/humfak/cola/s9.html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3 Imagen" descr="162160737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5400"/>
            <a:ext cx="9144000" cy="429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Llamada de nube"/>
          <p:cNvSpPr/>
          <p:nvPr/>
        </p:nvSpPr>
        <p:spPr>
          <a:xfrm>
            <a:off x="684213" y="0"/>
            <a:ext cx="7272337" cy="2349500"/>
          </a:xfrm>
          <a:prstGeom prst="cloudCallout">
            <a:avLst>
              <a:gd name="adj1" fmla="val -5939"/>
              <a:gd name="adj2" fmla="val 8203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/>
              <a:t>PCORPUS</a:t>
            </a:r>
            <a:endParaRPr lang="es-ES" sz="4800" b="1" dirty="0">
              <a:latin typeface="Bradley Hand ITC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594453" y="260648"/>
            <a:ext cx="5785859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radley Hand ITC" pitchFamily="66" charset="0"/>
                <a:cs typeface="+mn-cs"/>
              </a:rPr>
              <a:t>Corpus Cola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radley Hand ITC" pitchFamily="66" charset="0"/>
                <a:cs typeface="+mn-cs"/>
              </a:rPr>
              <a:t>on line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411413" y="0"/>
            <a:ext cx="6732587" cy="683260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dirty="0">
              <a:solidFill>
                <a:srgbClr val="FF0000"/>
              </a:solidFill>
              <a:latin typeface="Bradley Hand ITC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dirty="0">
              <a:solidFill>
                <a:srgbClr val="FF0000"/>
              </a:solidFill>
              <a:latin typeface="Bradley Hand ITC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Comic Sans MS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Comic Sans MS" pitchFamily="66" charset="0"/>
              <a:cs typeface="+mn-cs"/>
            </a:endParaRPr>
          </a:p>
          <a:p>
            <a:pPr marL="1371600" lvl="2" indent="-457200" algn="just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s-ES" sz="2000" b="1" dirty="0">
                <a:solidFill>
                  <a:srgbClr val="FF0000"/>
                </a:solidFill>
                <a:latin typeface="Bradley Hand ITC" pitchFamily="66" charset="0"/>
                <a:cs typeface="+mn-cs"/>
              </a:rPr>
              <a:t>Introducción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s-ES" sz="2000" b="1" dirty="0">
              <a:latin typeface="Bradley Hand ITC" pitchFamily="66" charset="0"/>
              <a:cs typeface="+mn-cs"/>
            </a:endParaRPr>
          </a:p>
          <a:p>
            <a:pPr marL="1257300" lvl="2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rgbClr val="FF0000"/>
                </a:solidFill>
                <a:latin typeface="Bradley Hand ITC" pitchFamily="66" charset="0"/>
                <a:cs typeface="+mn-cs"/>
              </a:rPr>
              <a:t>2.    Justificación del corpus Cola</a:t>
            </a:r>
          </a:p>
          <a:p>
            <a:pPr marL="1714500" lvl="3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atin typeface="Bradley Hand ITC" pitchFamily="66" charset="0"/>
                <a:cs typeface="+mn-cs"/>
              </a:rPr>
              <a:t>  2.1.  El lenguaje juvenil</a:t>
            </a:r>
          </a:p>
          <a:p>
            <a:pPr marL="1714500" lvl="3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atin typeface="Bradley Hand ITC" pitchFamily="66" charset="0"/>
                <a:cs typeface="+mn-cs"/>
              </a:rPr>
              <a:t>  2.2. ¿ Por qué estudiar el lenguaje juvenil ?</a:t>
            </a:r>
          </a:p>
          <a:p>
            <a:pPr marL="1714500" lvl="3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atin typeface="Bradley Hand ITC" pitchFamily="66" charset="0"/>
                <a:cs typeface="+mn-cs"/>
              </a:rPr>
              <a:t>  2.3. ¿Cómo estudiar el lenguaje juvenil ?</a:t>
            </a:r>
          </a:p>
          <a:p>
            <a:pPr marL="800100" lvl="1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000" b="1" dirty="0">
              <a:latin typeface="Bradley Hand ITC" pitchFamily="66" charset="0"/>
              <a:cs typeface="+mn-cs"/>
            </a:endParaRPr>
          </a:p>
          <a:p>
            <a:pPr marL="1257300" lvl="2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 smtClean="0">
                <a:solidFill>
                  <a:srgbClr val="FF0000"/>
                </a:solidFill>
                <a:latin typeface="Bradley Hand ITC" pitchFamily="66" charset="0"/>
                <a:cs typeface="+mn-cs"/>
              </a:rPr>
              <a:t>3. Construcción </a:t>
            </a:r>
            <a:r>
              <a:rPr lang="es-ES" sz="2000" b="1" dirty="0">
                <a:solidFill>
                  <a:srgbClr val="FF0000"/>
                </a:solidFill>
                <a:latin typeface="Bradley Hand ITC" pitchFamily="66" charset="0"/>
                <a:cs typeface="+mn-cs"/>
              </a:rPr>
              <a:t>del corpus</a:t>
            </a:r>
          </a:p>
          <a:p>
            <a:pPr marL="1714500" lvl="3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atin typeface="Bradley Hand ITC" pitchFamily="66" charset="0"/>
                <a:cs typeface="+mn-cs"/>
              </a:rPr>
              <a:t>  3.1.  La recolección de datos</a:t>
            </a:r>
          </a:p>
          <a:p>
            <a:pPr marL="1714500" lvl="3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atin typeface="Bradley Hand ITC" pitchFamily="66" charset="0"/>
                <a:cs typeface="+mn-cs"/>
              </a:rPr>
              <a:t>  3.2.  Las transcripciones</a:t>
            </a:r>
          </a:p>
          <a:p>
            <a:pPr marL="2171700" lvl="4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atin typeface="Bradley Hand ITC" pitchFamily="66" charset="0"/>
                <a:cs typeface="+mn-cs"/>
              </a:rPr>
              <a:t>   3.2.1. Las búsquedas y variables</a:t>
            </a:r>
          </a:p>
          <a:p>
            <a:pPr marL="2171700" lvl="4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atin typeface="Bradley Hand ITC" pitchFamily="66" charset="0"/>
                <a:cs typeface="+mn-cs"/>
              </a:rPr>
              <a:t>   3.2.2. Las concordancias</a:t>
            </a:r>
          </a:p>
          <a:p>
            <a:pPr marL="1257300" lvl="2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000" b="1" dirty="0">
              <a:latin typeface="Bradley Hand ITC" pitchFamily="66" charset="0"/>
              <a:cs typeface="+mn-cs"/>
            </a:endParaRPr>
          </a:p>
          <a:p>
            <a:pPr marL="1257300" lvl="2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rgbClr val="FF0000"/>
                </a:solidFill>
                <a:latin typeface="Bradley Hand ITC" pitchFamily="66" charset="0"/>
                <a:cs typeface="+mn-cs"/>
              </a:rPr>
              <a:t>4.   </a:t>
            </a:r>
            <a:r>
              <a:rPr lang="es-ES" sz="2000" b="1" dirty="0" err="1" smtClean="0">
                <a:solidFill>
                  <a:srgbClr val="FF0000"/>
                </a:solidFill>
                <a:latin typeface="Bradley Hand ITC" pitchFamily="66" charset="0"/>
                <a:cs typeface="+mn-cs"/>
              </a:rPr>
              <a:t>Anonimización</a:t>
            </a:r>
            <a:endParaRPr lang="es-ES" sz="2000" b="1" dirty="0">
              <a:solidFill>
                <a:srgbClr val="FF0000"/>
              </a:solidFill>
              <a:latin typeface="Bradley Hand ITC" pitchFamily="66" charset="0"/>
              <a:cs typeface="+mn-cs"/>
            </a:endParaRP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000" b="1" dirty="0">
              <a:latin typeface="Bradley Hand ITC" pitchFamily="66" charset="0"/>
              <a:cs typeface="+mn-cs"/>
            </a:endParaRPr>
          </a:p>
          <a:p>
            <a:pPr marL="1257300" lvl="2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rgbClr val="FF0000"/>
                </a:solidFill>
                <a:latin typeface="Bradley Hand ITC" pitchFamily="66" charset="0"/>
                <a:cs typeface="+mn-cs"/>
              </a:rPr>
              <a:t>5</a:t>
            </a:r>
            <a:r>
              <a:rPr lang="es-ES" sz="2000" b="1" dirty="0">
                <a:latin typeface="Bradley Hand ITC" pitchFamily="66" charset="0"/>
                <a:cs typeface="+mn-cs"/>
              </a:rPr>
              <a:t>.   </a:t>
            </a:r>
            <a:r>
              <a:rPr lang="es-ES" sz="2000" b="1" dirty="0">
                <a:solidFill>
                  <a:srgbClr val="FF0000"/>
                </a:solidFill>
                <a:latin typeface="Bradley Hand ITC" pitchFamily="66" charset="0"/>
                <a:cs typeface="+mn-cs"/>
              </a:rPr>
              <a:t>Conclusiones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s-ES" dirty="0">
              <a:latin typeface="Comic Sans MS" pitchFamily="66" charset="0"/>
              <a:cs typeface="+mn-cs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339752" y="0"/>
            <a:ext cx="68042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 smtClean="0">
                <a:solidFill>
                  <a:srgbClr val="FF0000"/>
                </a:solidFill>
                <a:latin typeface="Bradley Hand ITC" pitchFamily="66" charset="0"/>
              </a:rPr>
              <a:t> Presentación y Experiencias de COLA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 smtClean="0">
                <a:solidFill>
                  <a:srgbClr val="FF0000"/>
                </a:solidFill>
                <a:latin typeface="Bradley Hand ITC" pitchFamily="66" charset="0"/>
              </a:rPr>
              <a:t>Un corpus oral de lenguaje adolescente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 smtClean="0">
                <a:solidFill>
                  <a:srgbClr val="FF0000"/>
                </a:solidFill>
                <a:latin typeface="Bradley Hand ITC" pitchFamily="66" charset="0"/>
              </a:rPr>
              <a:t> en línea</a:t>
            </a:r>
            <a:endParaRPr lang="es-E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CuadroTexto"/>
          <p:cNvSpPr txBox="1">
            <a:spLocks noChangeArrowheads="1"/>
          </p:cNvSpPr>
          <p:nvPr/>
        </p:nvSpPr>
        <p:spPr bwMode="auto">
          <a:xfrm>
            <a:off x="1763713" y="333375"/>
            <a:ext cx="69850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5400">
                <a:solidFill>
                  <a:srgbClr val="FF0000"/>
                </a:solidFill>
                <a:latin typeface="Calibri" pitchFamily="34" charset="0"/>
              </a:rPr>
              <a:t>C</a:t>
            </a:r>
            <a:r>
              <a:rPr lang="es-ES" sz="3200">
                <a:latin typeface="Calibri" pitchFamily="34" charset="0"/>
              </a:rPr>
              <a:t>orpus</a:t>
            </a:r>
            <a:r>
              <a:rPr lang="es-ES" sz="2000">
                <a:latin typeface="Calibri" pitchFamily="34" charset="0"/>
              </a:rPr>
              <a:t>   </a:t>
            </a:r>
            <a:r>
              <a:rPr lang="es-ES" sz="4400">
                <a:solidFill>
                  <a:srgbClr val="FF0000"/>
                </a:solidFill>
                <a:latin typeface="Calibri" pitchFamily="34" charset="0"/>
              </a:rPr>
              <a:t>O</a:t>
            </a:r>
            <a:r>
              <a:rPr lang="es-ES" sz="3200">
                <a:latin typeface="Calibri" pitchFamily="34" charset="0"/>
              </a:rPr>
              <a:t>ral</a:t>
            </a:r>
            <a:r>
              <a:rPr lang="es-ES" sz="2000">
                <a:latin typeface="Calibri" pitchFamily="34" charset="0"/>
              </a:rPr>
              <a:t>  </a:t>
            </a:r>
            <a:r>
              <a:rPr lang="es-ES" sz="4400">
                <a:solidFill>
                  <a:srgbClr val="FF0000"/>
                </a:solidFill>
                <a:latin typeface="Calibri" pitchFamily="34" charset="0"/>
              </a:rPr>
              <a:t>L</a:t>
            </a:r>
            <a:r>
              <a:rPr lang="es-ES" sz="3200">
                <a:latin typeface="Calibri" pitchFamily="34" charset="0"/>
              </a:rPr>
              <a:t>enguaje</a:t>
            </a:r>
            <a:r>
              <a:rPr lang="es-ES" sz="2000">
                <a:latin typeface="Calibri" pitchFamily="34" charset="0"/>
              </a:rPr>
              <a:t>   </a:t>
            </a:r>
            <a:r>
              <a:rPr lang="es-ES" sz="4400">
                <a:solidFill>
                  <a:srgbClr val="FF0000"/>
                </a:solidFill>
                <a:latin typeface="Calibri" pitchFamily="34" charset="0"/>
              </a:rPr>
              <a:t>A</a:t>
            </a:r>
            <a:r>
              <a:rPr lang="es-ES" sz="3200">
                <a:latin typeface="Calibri" pitchFamily="34" charset="0"/>
              </a:rPr>
              <a:t>dolescente</a:t>
            </a:r>
          </a:p>
          <a:p>
            <a:pPr algn="just"/>
            <a:r>
              <a:rPr lang="es-ES" sz="3200">
                <a:latin typeface="Calibri" pitchFamily="34" charset="0"/>
              </a:rPr>
              <a:t>               700.000 PALABRAS</a:t>
            </a:r>
          </a:p>
          <a:p>
            <a:pPr algn="ctr"/>
            <a:endParaRPr lang="es-ES" sz="3200">
              <a:latin typeface="Calibri" pitchFamily="34" charset="0"/>
            </a:endParaRPr>
          </a:p>
          <a:p>
            <a:pPr algn="ctr"/>
            <a:endParaRPr lang="es-ES" sz="3200">
              <a:latin typeface="Calibri" pitchFamily="34" charset="0"/>
            </a:endParaRPr>
          </a:p>
        </p:txBody>
      </p:sp>
      <p:sp>
        <p:nvSpPr>
          <p:cNvPr id="15362" name="2 CuadroTexto"/>
          <p:cNvSpPr txBox="1">
            <a:spLocks noChangeArrowheads="1"/>
          </p:cNvSpPr>
          <p:nvPr/>
        </p:nvSpPr>
        <p:spPr bwMode="auto">
          <a:xfrm>
            <a:off x="2195513" y="3213100"/>
            <a:ext cx="6697662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es-ES" sz="2000">
              <a:latin typeface="Calibri" pitchFamily="34" charset="0"/>
            </a:endParaRPr>
          </a:p>
          <a:p>
            <a:pPr algn="just"/>
            <a:endParaRPr lang="es-ES" sz="2000">
              <a:latin typeface="Calibri" pitchFamily="34" charset="0"/>
            </a:endParaRPr>
          </a:p>
          <a:p>
            <a:pPr algn="just"/>
            <a:endParaRPr lang="es-ES" sz="2000">
              <a:latin typeface="Calibri" pitchFamily="34" charset="0"/>
            </a:endParaRPr>
          </a:p>
          <a:p>
            <a:pPr algn="just"/>
            <a:endParaRPr lang="es-ES" sz="2000">
              <a:latin typeface="Calibri" pitchFamily="34" charset="0"/>
            </a:endParaRPr>
          </a:p>
          <a:p>
            <a:endParaRPr lang="es-ES" sz="2000">
              <a:latin typeface="Calibri" pitchFamily="34" charset="0"/>
            </a:endParaRPr>
          </a:p>
        </p:txBody>
      </p:sp>
      <p:sp>
        <p:nvSpPr>
          <p:cNvPr id="15363" name="3 CuadroTexto"/>
          <p:cNvSpPr txBox="1">
            <a:spLocks noChangeArrowheads="1"/>
          </p:cNvSpPr>
          <p:nvPr/>
        </p:nvSpPr>
        <p:spPr bwMode="auto">
          <a:xfrm>
            <a:off x="2771775" y="4941888"/>
            <a:ext cx="5761038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5400">
                <a:solidFill>
                  <a:srgbClr val="FF0000"/>
                </a:solidFill>
                <a:latin typeface="Calibri" pitchFamily="34" charset="0"/>
              </a:rPr>
              <a:t>w.w.w.colam.org</a:t>
            </a:r>
          </a:p>
        </p:txBody>
      </p:sp>
      <p:sp>
        <p:nvSpPr>
          <p:cNvPr id="6" name="5 Elipse"/>
          <p:cNvSpPr/>
          <p:nvPr/>
        </p:nvSpPr>
        <p:spPr>
          <a:xfrm>
            <a:off x="1476375" y="2349500"/>
            <a:ext cx="7667625" cy="22320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prstClr val="black"/>
                </a:solidFill>
              </a:rPr>
              <a:t>COLAM (Madrid) : 500.000 palabras . 87 archivos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prstClr val="black"/>
                </a:solidFill>
              </a:rPr>
              <a:t>COLAS (Santiago de Chile) : 100.000 palabras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prstClr val="black"/>
                </a:solidFill>
              </a:rPr>
              <a:t>COLABA (Buenos Aires) :      100.000 palabras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771775" y="836613"/>
            <a:ext cx="6372225" cy="5078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dirty="0"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dirty="0"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800" dirty="0">
                <a:latin typeface="+mn-lt"/>
                <a:cs typeface="+mn-cs"/>
              </a:rPr>
              <a:t>Grabaciones espontáneas. Sin adultos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s-ES" sz="2800" dirty="0"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800" dirty="0">
                <a:latin typeface="+mn-lt"/>
                <a:cs typeface="+mn-cs"/>
              </a:rPr>
              <a:t>Digitalización a </a:t>
            </a:r>
            <a:r>
              <a:rPr lang="es-ES" sz="2800" dirty="0" err="1">
                <a:latin typeface="+mn-lt"/>
                <a:cs typeface="+mn-cs"/>
              </a:rPr>
              <a:t>wav</a:t>
            </a:r>
            <a:r>
              <a:rPr lang="es-ES" sz="2800" dirty="0">
                <a:latin typeface="+mn-lt"/>
                <a:cs typeface="+mn-cs"/>
              </a:rPr>
              <a:t> o mp3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s-ES" sz="2800" dirty="0"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800" dirty="0">
                <a:latin typeface="+mn-lt"/>
                <a:cs typeface="+mn-cs"/>
              </a:rPr>
              <a:t>Transcripción. </a:t>
            </a:r>
            <a:r>
              <a:rPr lang="es-ES" sz="2800" dirty="0">
                <a:solidFill>
                  <a:srgbClr val="FF0000"/>
                </a:solidFill>
                <a:latin typeface="+mn-lt"/>
                <a:cs typeface="+mn-cs"/>
              </a:rPr>
              <a:t>Lectura y audición conjunta</a:t>
            </a: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latin typeface="+mn-lt"/>
              <a:cs typeface="+mn-cs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800" dirty="0" err="1">
                <a:latin typeface="+mn-lt"/>
                <a:cs typeface="+mn-cs"/>
              </a:rPr>
              <a:t>Anonimización</a:t>
            </a:r>
            <a:endParaRPr lang="es-ES" sz="2800" dirty="0"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s-ES" dirty="0"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  <a:cs typeface="+mn-cs"/>
            </a:endParaRPr>
          </a:p>
        </p:txBody>
      </p:sp>
      <p:sp>
        <p:nvSpPr>
          <p:cNvPr id="4" name="3 Elipse"/>
          <p:cNvSpPr/>
          <p:nvPr/>
        </p:nvSpPr>
        <p:spPr>
          <a:xfrm>
            <a:off x="3635896" y="476672"/>
            <a:ext cx="4248472" cy="86409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LOS DATOS</a:t>
            </a:r>
            <a:endParaRPr lang="es-ES" sz="2800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Bilde 3"/>
          <p:cNvPicPr>
            <a:picLocks noChangeAspect="1" noChangeArrowheads="1"/>
          </p:cNvPicPr>
          <p:nvPr/>
        </p:nvPicPr>
        <p:blipFill>
          <a:blip r:embed="rId2" cstate="print"/>
          <a:srcRect b="5412"/>
          <a:stretch>
            <a:fillRect/>
          </a:stretch>
        </p:blipFill>
        <p:spPr bwMode="auto">
          <a:xfrm>
            <a:off x="2339975" y="1341438"/>
            <a:ext cx="6804025" cy="551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835150" y="260350"/>
            <a:ext cx="6913563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accent1">
                    <a:lumMod val="75000"/>
                  </a:schemeClr>
                </a:solidFill>
                <a:latin typeface="Bradley Hand ITC" pitchFamily="66" charset="0"/>
                <a:cs typeface="+mn-cs"/>
              </a:rPr>
              <a:t>NOVEDAD  DEL  CORPUS  COLA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accent2">
                    <a:lumMod val="75000"/>
                  </a:schemeClr>
                </a:solidFill>
                <a:latin typeface="Bradley Hand ITC" pitchFamily="66" charset="0"/>
                <a:cs typeface="+mn-cs"/>
              </a:rPr>
              <a:t>Sincronización  sonido y texto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619672" y="836712"/>
            <a:ext cx="7524328" cy="4708981"/>
          </a:xfrm>
          <a:prstGeom prst="rect">
            <a:avLst/>
          </a:prstGeom>
          <a:noFill/>
          <a:ln w="76200">
            <a:noFill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400" b="1" dirty="0">
                <a:latin typeface="+mn-lt"/>
                <a:cs typeface="+mn-cs"/>
              </a:rPr>
              <a:t>Enlace de texto HTML            sonido ( w.w.w.colam.org</a:t>
            </a:r>
            <a:r>
              <a:rPr lang="es-ES" dirty="0">
                <a:latin typeface="+mn-lt"/>
                <a:cs typeface="+mn-cs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400" b="1" dirty="0">
                <a:latin typeface="+mn-lt"/>
                <a:cs typeface="+mn-cs"/>
              </a:rPr>
              <a:t>Reglas ortográficas              palabra sonante ( </a:t>
            </a:r>
            <a:r>
              <a:rPr lang="es-ES" sz="2400" b="1" dirty="0" err="1">
                <a:latin typeface="+mn-lt"/>
                <a:cs typeface="+mn-cs"/>
              </a:rPr>
              <a:t>pa</a:t>
            </a:r>
            <a:r>
              <a:rPr lang="es-ES" sz="2400" b="1" dirty="0">
                <a:latin typeface="+mn-lt"/>
                <a:cs typeface="+mn-cs"/>
              </a:rPr>
              <a:t> /para</a:t>
            </a:r>
            <a:r>
              <a:rPr lang="es-ES" sz="2400" dirty="0">
                <a:latin typeface="+mn-lt"/>
                <a:cs typeface="+mn-cs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400" b="1" dirty="0">
                <a:latin typeface="+mn-lt"/>
                <a:cs typeface="+mn-cs"/>
              </a:rPr>
              <a:t>Tamaño, organización y diseño                   estudio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400" b="1" dirty="0">
                <a:latin typeface="+mn-lt"/>
                <a:cs typeface="+mn-cs"/>
              </a:rPr>
              <a:t>Buscador de palabras:  -  uso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atin typeface="+mn-lt"/>
                <a:cs typeface="+mn-cs"/>
              </a:rPr>
              <a:t>                                               -  frecuencia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atin typeface="+mn-lt"/>
                <a:cs typeface="+mn-cs"/>
              </a:rPr>
              <a:t>                                               -   sexo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atin typeface="+mn-lt"/>
                <a:cs typeface="+mn-cs"/>
              </a:rPr>
              <a:t>                                               -   nivel social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dirty="0">
              <a:latin typeface="+mn-lt"/>
              <a:cs typeface="+mn-cs"/>
            </a:endParaRPr>
          </a:p>
          <a:p>
            <a:pPr lvl="5">
              <a:defRPr/>
            </a:pPr>
            <a:endParaRPr lang="es-ES" dirty="0">
              <a:latin typeface="+mn-lt"/>
              <a:cs typeface="+mn-cs"/>
            </a:endParaRPr>
          </a:p>
        </p:txBody>
      </p:sp>
      <p:sp>
        <p:nvSpPr>
          <p:cNvPr id="5" name="4 Flecha izquierda y derecha"/>
          <p:cNvSpPr/>
          <p:nvPr/>
        </p:nvSpPr>
        <p:spPr>
          <a:xfrm>
            <a:off x="4788024" y="1484784"/>
            <a:ext cx="647700" cy="341312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" name="5 Flecha izquierda y derecha"/>
          <p:cNvSpPr/>
          <p:nvPr/>
        </p:nvSpPr>
        <p:spPr>
          <a:xfrm>
            <a:off x="4355976" y="2132856"/>
            <a:ext cx="792162" cy="287338"/>
          </a:xfrm>
          <a:prstGeom prst="left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Botón de acción: Información">
            <a:hlinkClick r:id="" action="ppaction://noaction" highlightClick="1"/>
          </p:cNvPr>
          <p:cNvSpPr/>
          <p:nvPr/>
        </p:nvSpPr>
        <p:spPr>
          <a:xfrm>
            <a:off x="3059832" y="4005064"/>
            <a:ext cx="1368425" cy="719138"/>
          </a:xfrm>
          <a:prstGeom prst="actionButtonInformati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18437" name="Picture 2" descr="C:\Users\TOSHIBA\Desktop\images04EKD0A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2420888"/>
            <a:ext cx="6477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isel"/>
          <p:cNvSpPr/>
          <p:nvPr/>
        </p:nvSpPr>
        <p:spPr>
          <a:xfrm>
            <a:off x="2411760" y="549275"/>
            <a:ext cx="5904656" cy="1079500"/>
          </a:xfrm>
          <a:prstGeom prst="bevel">
            <a:avLst/>
          </a:prstGeom>
          <a:solidFill>
            <a:schemeClr val="bg1">
              <a:lumMod val="9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solidFill>
                  <a:schemeClr val="accent1">
                    <a:lumMod val="75000"/>
                  </a:schemeClr>
                </a:solidFill>
                <a:latin typeface="Batang" pitchFamily="18" charset="-127"/>
                <a:ea typeface="Batang" pitchFamily="18" charset="-127"/>
              </a:rPr>
              <a:t>La  Investigación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2700338" y="2420938"/>
            <a:ext cx="5543550" cy="409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000" b="1" dirty="0">
                <a:solidFill>
                  <a:schemeClr val="accent1">
                    <a:lumMod val="75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Estilo comunicativo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000" b="1" dirty="0">
                <a:solidFill>
                  <a:schemeClr val="accent1">
                    <a:lumMod val="75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Interacción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000" b="1" dirty="0">
                <a:solidFill>
                  <a:schemeClr val="accent1">
                    <a:lumMod val="75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Marcaje del discurso: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sz="2000" b="1" dirty="0">
                <a:solidFill>
                  <a:schemeClr val="accent1">
                    <a:lumMod val="75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Marcadores del discurso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sz="2000" b="1" dirty="0">
                <a:solidFill>
                  <a:schemeClr val="accent1">
                    <a:lumMod val="75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Silencios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sz="2000" b="1" dirty="0">
                <a:solidFill>
                  <a:schemeClr val="accent1">
                    <a:lumMod val="75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Vocativos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sz="2000" b="1" dirty="0">
                <a:solidFill>
                  <a:schemeClr val="accent1">
                    <a:lumMod val="75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Solapamientos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000" b="1" dirty="0">
                <a:solidFill>
                  <a:schemeClr val="accent1">
                    <a:lumMod val="75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 Lingüística Contrastiva: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sz="2000" b="1" dirty="0">
                <a:solidFill>
                  <a:schemeClr val="accent1">
                    <a:lumMod val="75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Madrid, Buenos Aires, Santiago de Chile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sz="2000" b="1" dirty="0">
                <a:solidFill>
                  <a:schemeClr val="accent1">
                    <a:lumMod val="75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Corpus COLT  (Londres)  y UNO (Oslo)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" sz="2000" b="1" dirty="0">
              <a:solidFill>
                <a:schemeClr val="accent1">
                  <a:lumMod val="75000"/>
                </a:schemeClr>
              </a:solidFill>
              <a:latin typeface="Batang" pitchFamily="18" charset="-127"/>
              <a:ea typeface="Batang" pitchFamily="18" charset="-127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endParaRPr lang="es-ES" sz="2000" b="1" dirty="0">
              <a:solidFill>
                <a:schemeClr val="accent1">
                  <a:lumMod val="75000"/>
                </a:schemeClr>
              </a:solidFill>
              <a:latin typeface="Batang" pitchFamily="18" charset="-127"/>
              <a:ea typeface="Batang" pitchFamily="18" charset="-127"/>
              <a:cs typeface="+mn-cs"/>
            </a:endParaRP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endParaRPr lang="es-ES" sz="2000" b="1" dirty="0">
              <a:solidFill>
                <a:schemeClr val="accent1">
                  <a:lumMod val="75000"/>
                </a:schemeClr>
              </a:solidFill>
              <a:latin typeface="Batang" pitchFamily="18" charset="-127"/>
              <a:ea typeface="Batang" pitchFamily="18" charset="-127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6" descr="https://encrypted-tbn3.gstatic.com/images?q=tbn:ANd9GcR9xnxiizKrhXB_FdL76bMp1gbdMMRsnY65q0Gch7btO3N259n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1196975"/>
            <a:ext cx="2143125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11" descr="https://encrypted-tbn1.gstatic.com/images?q=tbn:ANd9GcTTvUdKFx4jj_G3c4J7Xp6xebqcyMpGrfiysx8tRt0dUAwzvLsPI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975" y="4581525"/>
            <a:ext cx="2238375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13" descr="https://encrypted-tbn0.gstatic.com/images?q=tbn:ANd9GcTU_QqogViglQRRMIZkMaO7bWyThmkw3ZTsltaF0mHdARYkVf4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19900" y="1196975"/>
            <a:ext cx="2324100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17" descr="https://encrypted-tbn0.gstatic.com/images?q=tbn:ANd9GcQHJbuuzPTTB7DaF7NTltCBHb83xI4NW2rvsEjeBj2WrPfPUif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463" y="1268413"/>
            <a:ext cx="1905000" cy="18383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20485" name="Picture 21" descr="https://encrypted-tbn0.gstatic.com/images?q=tbn:ANd9GcTOOTv6DMPCPZCrWx-hiovNHLnhuP3crACQWwOOe-GSbi-JfEF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10325" y="4652963"/>
            <a:ext cx="273367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Llamada rectangular"/>
          <p:cNvSpPr/>
          <p:nvPr/>
        </p:nvSpPr>
        <p:spPr>
          <a:xfrm>
            <a:off x="4787900" y="188913"/>
            <a:ext cx="2016125" cy="863600"/>
          </a:xfrm>
          <a:prstGeom prst="wedgeRectCallout">
            <a:avLst>
              <a:gd name="adj1" fmla="val -17903"/>
              <a:gd name="adj2" fmla="val 10704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rgbClr val="FF0000"/>
                </a:solidFill>
              </a:rPr>
              <a:t>Digo que no !! 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rgbClr val="FF0000"/>
                </a:solidFill>
              </a:rPr>
              <a:t> Mi hijo no habla</a:t>
            </a:r>
            <a:r>
              <a:rPr lang="es-ES" sz="2000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14" name="13 Llamada de nube"/>
          <p:cNvSpPr/>
          <p:nvPr/>
        </p:nvSpPr>
        <p:spPr>
          <a:xfrm>
            <a:off x="2051050" y="0"/>
            <a:ext cx="2520950" cy="1412875"/>
          </a:xfrm>
          <a:prstGeom prst="cloudCallout">
            <a:avLst>
              <a:gd name="adj1" fmla="val -9669"/>
              <a:gd name="adj2" fmla="val 728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rgbClr val="FF0000"/>
                </a:solidFill>
              </a:rPr>
              <a:t>No flipes. A mí no me dio la grabadora</a:t>
            </a:r>
            <a:r>
              <a:rPr lang="es-ES" sz="2000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15" name="14 Llamada ovalada"/>
          <p:cNvSpPr/>
          <p:nvPr/>
        </p:nvSpPr>
        <p:spPr>
          <a:xfrm>
            <a:off x="7235825" y="0"/>
            <a:ext cx="1584325" cy="1341438"/>
          </a:xfrm>
          <a:prstGeom prst="wedgeEllipseCallout">
            <a:avLst>
              <a:gd name="adj1" fmla="val -18921"/>
              <a:gd name="adj2" fmla="val 7632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rgbClr val="FF0000"/>
                </a:solidFill>
              </a:rPr>
              <a:t>Tía, me lo han </a:t>
            </a:r>
            <a:r>
              <a:rPr lang="es-ES" b="1" dirty="0" err="1">
                <a:solidFill>
                  <a:srgbClr val="FF0000"/>
                </a:solidFill>
              </a:rPr>
              <a:t>mangaoo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16" name="15 Llamada de nube"/>
          <p:cNvSpPr/>
          <p:nvPr/>
        </p:nvSpPr>
        <p:spPr>
          <a:xfrm>
            <a:off x="7451725" y="3141663"/>
            <a:ext cx="1692275" cy="1150937"/>
          </a:xfrm>
          <a:prstGeom prst="cloudCallout">
            <a:avLst>
              <a:gd name="adj1" fmla="val -12339"/>
              <a:gd name="adj2" fmla="val 9506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rgbClr val="FF0000"/>
                </a:solidFill>
              </a:rPr>
              <a:t>A mí… </a:t>
            </a:r>
            <a:r>
              <a:rPr lang="es-ES" b="1" dirty="0" err="1">
                <a:solidFill>
                  <a:srgbClr val="FF0000"/>
                </a:solidFill>
              </a:rPr>
              <a:t>plím</a:t>
            </a:r>
            <a:r>
              <a:rPr lang="es-ES" b="1" dirty="0">
                <a:solidFill>
                  <a:srgbClr val="FF0000"/>
                </a:solidFill>
              </a:rPr>
              <a:t> !!!</a:t>
            </a:r>
          </a:p>
        </p:txBody>
      </p:sp>
      <p:pic>
        <p:nvPicPr>
          <p:cNvPr id="20490" name="Picture 23" descr="https://encrypted-tbn2.gstatic.com/images?q=tbn:ANd9GcQviADg_D-lemAADQaV5EIbb2BrIkYgbECMUkZ3F330ie_EiuyuaA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4868863"/>
            <a:ext cx="1439863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Llamada rectangular redondeada"/>
          <p:cNvSpPr/>
          <p:nvPr/>
        </p:nvSpPr>
        <p:spPr>
          <a:xfrm>
            <a:off x="2268538" y="3429000"/>
            <a:ext cx="2016125" cy="1079500"/>
          </a:xfrm>
          <a:prstGeom prst="wedgeRoundRectCallout">
            <a:avLst>
              <a:gd name="adj1" fmla="val -6156"/>
              <a:gd name="adj2" fmla="val 88977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solidFill>
                  <a:srgbClr val="FF0000"/>
                </a:solidFill>
              </a:rPr>
              <a:t>Quee</a:t>
            </a:r>
            <a:r>
              <a:rPr lang="es-ES" b="1" dirty="0">
                <a:solidFill>
                  <a:srgbClr val="FF0000"/>
                </a:solidFill>
              </a:rPr>
              <a:t>…, o sea,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solidFill>
                  <a:srgbClr val="FF0000"/>
                </a:solidFill>
              </a:rPr>
              <a:t>puesss</a:t>
            </a:r>
            <a:r>
              <a:rPr lang="es-ES" b="1" dirty="0">
                <a:solidFill>
                  <a:srgbClr val="FF0000"/>
                </a:solidFill>
              </a:rPr>
              <a:t> .. , …, eso… vale tronco?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20" name="19 Explosión 1"/>
          <p:cNvSpPr/>
          <p:nvPr/>
        </p:nvSpPr>
        <p:spPr>
          <a:xfrm>
            <a:off x="4284663" y="2781300"/>
            <a:ext cx="3167062" cy="2016125"/>
          </a:xfrm>
          <a:prstGeom prst="irregularSeal1">
            <a:avLst/>
          </a:prstGeom>
          <a:solidFill>
            <a:schemeClr val="bg1">
              <a:lumMod val="85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accent1">
                    <a:lumMod val="75000"/>
                  </a:schemeClr>
                </a:solidFill>
              </a:rPr>
              <a:t>ESCOLLOS</a:t>
            </a:r>
          </a:p>
        </p:txBody>
      </p:sp>
      <p:sp>
        <p:nvSpPr>
          <p:cNvPr id="21" name="20 Llamada ovalada"/>
          <p:cNvSpPr/>
          <p:nvPr/>
        </p:nvSpPr>
        <p:spPr>
          <a:xfrm>
            <a:off x="6011863" y="6165850"/>
            <a:ext cx="2160587" cy="692150"/>
          </a:xfrm>
          <a:prstGeom prst="wedgeEllipseCallout">
            <a:avLst>
              <a:gd name="adj1" fmla="val -61208"/>
              <a:gd name="adj2" fmla="val -11007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solidFill>
                  <a:srgbClr val="FF0000"/>
                </a:solidFill>
              </a:rPr>
              <a:t>Ja</a:t>
            </a:r>
            <a:r>
              <a:rPr lang="es-ES" b="1" dirty="0">
                <a:solidFill>
                  <a:srgbClr val="FF0000"/>
                </a:solidFill>
              </a:rPr>
              <a:t> </a:t>
            </a:r>
            <a:r>
              <a:rPr lang="es-ES" b="1" dirty="0" err="1">
                <a:solidFill>
                  <a:srgbClr val="FF0000"/>
                </a:solidFill>
              </a:rPr>
              <a:t>ja</a:t>
            </a:r>
            <a:r>
              <a:rPr lang="es-ES" b="1" dirty="0">
                <a:solidFill>
                  <a:srgbClr val="FF0000"/>
                </a:solidFill>
              </a:rPr>
              <a:t> </a:t>
            </a:r>
            <a:r>
              <a:rPr lang="es-ES" b="1" dirty="0" err="1">
                <a:solidFill>
                  <a:srgbClr val="FF0000"/>
                </a:solidFill>
              </a:rPr>
              <a:t>ja</a:t>
            </a:r>
            <a:r>
              <a:rPr lang="es-ES" b="1" dirty="0">
                <a:solidFill>
                  <a:srgbClr val="FF0000"/>
                </a:solidFill>
              </a:rPr>
              <a:t> </a:t>
            </a:r>
            <a:r>
              <a:rPr lang="es-ES" b="1" dirty="0" err="1">
                <a:solidFill>
                  <a:srgbClr val="FF0000"/>
                </a:solidFill>
              </a:rPr>
              <a:t>ja</a:t>
            </a:r>
            <a:r>
              <a:rPr lang="es-ES" b="1" dirty="0">
                <a:solidFill>
                  <a:srgbClr val="FF0000"/>
                </a:solidFill>
              </a:rPr>
              <a:t> </a:t>
            </a:r>
            <a:r>
              <a:rPr lang="es-ES" b="1" dirty="0" err="1">
                <a:solidFill>
                  <a:srgbClr val="FF0000"/>
                </a:solidFill>
              </a:rPr>
              <a:t>ja</a:t>
            </a:r>
            <a:r>
              <a:rPr lang="es-ES" b="1" dirty="0">
                <a:solidFill>
                  <a:srgbClr val="FF0000"/>
                </a:solidFill>
              </a:rPr>
              <a:t> </a:t>
            </a:r>
            <a:r>
              <a:rPr lang="es-ES" b="1" dirty="0" err="1">
                <a:solidFill>
                  <a:srgbClr val="FF0000"/>
                </a:solidFill>
              </a:rPr>
              <a:t>ja</a:t>
            </a:r>
            <a:r>
              <a:rPr lang="es-ES" b="1" dirty="0">
                <a:solidFill>
                  <a:srgbClr val="FF0000"/>
                </a:solidFill>
              </a:rPr>
              <a:t> </a:t>
            </a:r>
            <a:r>
              <a:rPr lang="es-ES" b="1" dirty="0" err="1">
                <a:solidFill>
                  <a:srgbClr val="FF0000"/>
                </a:solidFill>
              </a:rPr>
              <a:t>ja</a:t>
            </a:r>
            <a:r>
              <a:rPr lang="es-ES" b="1" dirty="0">
                <a:solidFill>
                  <a:srgbClr val="FF0000"/>
                </a:solidFill>
              </a:rPr>
              <a:t> </a:t>
            </a:r>
            <a:r>
              <a:rPr lang="es-ES" b="1" dirty="0" err="1">
                <a:solidFill>
                  <a:srgbClr val="FF0000"/>
                </a:solidFill>
              </a:rPr>
              <a:t>ja</a:t>
            </a:r>
            <a:r>
              <a:rPr lang="es-ES" b="1" dirty="0">
                <a:solidFill>
                  <a:srgbClr val="FF0000"/>
                </a:solidFill>
              </a:rPr>
              <a:t> </a:t>
            </a:r>
            <a:r>
              <a:rPr lang="es-ES" b="1" dirty="0" err="1">
                <a:solidFill>
                  <a:srgbClr val="FF0000"/>
                </a:solidFill>
              </a:rPr>
              <a:t>ja</a:t>
            </a:r>
            <a:endParaRPr lang="es-E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Users\TOSHIBA\Desktop\posibles fotos jovenes\18343938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0"/>
            <a:ext cx="6732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2 CuadroTexto"/>
          <p:cNvSpPr txBox="1">
            <a:spLocks noChangeArrowheads="1"/>
          </p:cNvSpPr>
          <p:nvPr/>
        </p:nvSpPr>
        <p:spPr bwMode="auto">
          <a:xfrm>
            <a:off x="2916238" y="188913"/>
            <a:ext cx="57594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>
                <a:solidFill>
                  <a:srgbClr val="FF0000"/>
                </a:solidFill>
                <a:latin typeface="Calibri" pitchFamily="34" charset="0"/>
              </a:rPr>
              <a:t>… cuando gritan,  ríen,  oyen música …..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Users\TOSHIBA\Desktop\posibles fotos jovenes\imagesTR9VN08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0"/>
            <a:ext cx="6732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2 CuadroTexto"/>
          <p:cNvSpPr txBox="1">
            <a:spLocks noChangeArrowheads="1"/>
          </p:cNvSpPr>
          <p:nvPr/>
        </p:nvSpPr>
        <p:spPr bwMode="auto">
          <a:xfrm>
            <a:off x="2627313" y="260350"/>
            <a:ext cx="651668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…. Tecleos, avisos o alarmas….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Users\TOSHIBA\Desktop\posibles fotos jovenes\imagesP3OUYJ8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0"/>
            <a:ext cx="6804025" cy="666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2 CuadroTexto"/>
          <p:cNvSpPr txBox="1">
            <a:spLocks noChangeArrowheads="1"/>
          </p:cNvSpPr>
          <p:nvPr/>
        </p:nvSpPr>
        <p:spPr bwMode="auto">
          <a:xfrm>
            <a:off x="5508625" y="260350"/>
            <a:ext cx="34559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… vídeo juegos…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http://terapiadepsicologia.com/wp-content/uploads/2013/10/emoticones-300x27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2754313"/>
            <a:ext cx="5905500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AutoShape 4" descr="data:image/jpeg;base64,/9j/4AAQSkZJRgABAQAAAQABAAD/2wCEAAkGBxQSEhQUEBQUFBAVFhgUFBYQFBUWFBQUFxQWFhQUFBQZHCggGBwlHBQUJDEiJSkrLi4uFx80ODMsNygtLisBCgoKDg0OGhAQGywkICQsLCwsLCwsLCwsLCwsLCwsLCwsLCwsLCwsLCwsLCwsLCwsLCwsLCwsLCwsLCwsLCwsLP/AABEIAM0A9gMBEQACEQEDEQH/xAAcAAABBQEBAQAAAAAAAAAAAAAAAQIDBAYFBwj/xABJEAABAwIDBAYHBAgDBgcAAAABAAIDBBEFITEGEkFRBxNhcYGRIjJCUqGxwRQjctEzYoKSorLh8BXC0kNUY5Pj8QgXJDRTw+L/xAAaAQEAAwEBAQAAAAAAAAAAAAAAAQIDBAUG/8QAOREAAgIBAQUDCwMDBAMAAAAAAAECAxEEBRIhMUETUaEGFCIyUmFxgZGx4ULR8BUzwRZTovEjNEP/2gAMAwEAAhEDEQA/APbF5RcEAIAQAgBACAEAIAQAgBACAEAIAQAgBACAEAIAQAgBACAEAIAQAgBACAEAIAQAgBACAEAIAQAgBACAEAIAQAgBACAEAIAQAgBACAEAIAQAgBACAEAIAQAgBACAEBwcY2spqaTq5S7rAASGNJtfS552WsapSWURk6GE4vDUs34HhwGRGjmnk5pzCpKDjzJLyqAQAgBACAEAIAQAgBAIgFQAgBMgEAIAQAgBACAEAIAQAgBACAEAICGqqGxsc95sxjS5x5AC5UpZeAYnYvDhWzT1tSwOa527E2QBzRzyOR3QGtB716UY7qwUK9JEKTGTHFZsUosWt0AdHv2t2Obl2FZ3LMSUeiLgLAgBACAEAiAjmqGs9YgfPyWVt9dSzN4LxhKXJFGXF2+y0nvyC86za9a9RNnRHSSfN4Kz8VedA0eF1xS2tc/VSXibLSQXMifiMlrl9gNcmgLL+oal/q8EW83r7iGDGS/1JQ4jlb5WR63VLnJ+BPYV9xFXbTsgt19RDETmBM+NhI7AbE6HyW1Op1tnGGZfLJnOqlc+HzJMN2uim/RTQTdkcjSfIE/JdD1urq/u1+GCnYVS9WR14sVafWBb8Qta9q1S4STRSWlkuXEuxTNdm0g9y9Cu2FizB5OeUXHmPWhUFIFQAgBACAEAIAQAgBAIgBAYXanEXV0raGjNwTed4zaA06X5DU8zYLsoqx6TKtmwhjio6YD1YYWZk62AuSeZJv4ldJB53geIRPq319ZKyPM9VHfef6u4LtbcgBuWmZzWNu81upEo0E/SFTDKJssp/UZb+Yg/BYLTyJyRt2uqpP0OHykcC8uA/kA+KutN3sjIyo2qrohvzUJEQ9YhxyHMkXt4qfNl3jJpsFxeOqiEkJy0IPrNdxa4c1yzg4vDLFuedrBdxsPn3Bc918Ko703gvGDk8I5FTirnZM9Ec+P9F4Wo2rZPhXwXid1elS4y4lE565ntXmPMnl8Tp4LghQ1TgZIqqbcbfVxIa0c3HQLSMMsg4m0NUS4RNztbet7TjoPl5reqKSySiF2Dyxs6wEB7fSs3UDnfQ9ytvqXAjKOB0n4UK2hFVGPvqa5eBr1Zt1g8MnDsB5r09kX9jd2T5S+5yaqvMd7uPFV9QeeaDB9tK2mt1dQ8sHsTHrGd1nXI8CFxXaDT3etBfFcGaxtnHkz0LZ3pfjNhWRmF3/ywXczvLPWb4by8e7YlkHvaeXyfB/XkdEdUnwmj1bB9oWTMD2PbLEdHxkHztx7NVzQ19tMtzURf+SZaeMlmDO5HIHC7Tcdi9euyNi3ovKOVxcXhj1cqCkCoAQAgBAMmkDWlztGguPcBcqUsvAPPsGxXEq3rZKd8bY2nJr2ttnmGNO6SSBa5J4rtVEMFcl4txl+X3Mf633f/AOvkpVEBkmZs1iDx97iBYeUTSfiCxWVUO4ZK1TsLVOB3q+R9+D+sse/7wq27HuINDsjs8KKItJa6RziXPa21x7LSTmbZ+asCB+xkDzeeSon4/fTPI8ALWQE0mBUFMwvfDAxjdXSgOt4vvmgOdFt3QMO6zeDRxZEQ3wAz+CA6FNtfSvc1pc+Mv9QzRvja7uc4WUJoHeIvqpB5/jFK7C5/tFOL0kp3ZYxox3AjkOXiOIWN9bnB7vPoTFrPEsVeJ3DZT6cbtXA+qD6pA5L4O5W2WSVr9JdD2a1FR9EtNWG6WyPAVkiGxQFbAyUapm9UQjgA9/jkB8wtFwiwcfDWdbVlx0DnP8jZv08lpLhHBL4I6tLWE1MsbvVsC0HhYNv57yo1wyVfIhw2k3JZoiLxuaHAHMFpuCCPEjwVnLlJCXFHMr+jXDpf9h1Z5wvez+G5b8F2w2rqY/qz8Ujneng+hkcY6GsiaOovyZUt/wDsZ/pXoU7bXK2P0/b8mMtL7LPP8e2Wq6P/ANzC5rOEjfSjPAem3IdxsV69Gqpu/ty+XX6HPKuUeaK+B45PRydZTSFhy3hqx45PZo4f2FN+nrvju2LIhNxeUz3DYHpGjqyGOtDV8YyfQltqYydfw6jt1XzWp0V+hl2lTzH+c/3OyNkLliXM9MpKsPGWR4hdum1cL1w59xz2VOD4lhdRmKrECoAQAgOftCbUtRbXqZP5HK8PWQPLqfbSTDKWnEcLJGzPmfIXkg+gY27rbaGxGZvwyXpFD2KnmD2teNHNDh3EXHzQEiAEAIAQFWbD43vD5Gh7h6u+N4M/C05A9uqAq41gcNTE6N7G3IO64AbzHcHNPegM1snC2tw4wVAv1bnRX9pu7Ysc08wHAeC4rW4WZRZcTo7KYk6Nxoqo/wDqIh9046Txey5pOpAytrl2FdUJqayiuDp7R1VO2F7at7WxvaQQT6R/A3UnlZXB5hhkzm0xjzPWPvGDruZZ27SMvFfK7W7OWpzHmlxPT0ikocTYUEZZGxrj6QaAfyXjS4s3yWQmCMjkAm4Lg8RcDuNr/IIDkw0zKNk00j7tawucbWs1oJIGeZK1inbJQXUSlw4iSMtWsPvMJPgCPoFH6SV6p2OrF97ja3he6pkqNmmDRclEgU31jjoLDt18lnK6EfeaRqk+ZFI4uBBNwciCBYjkQslqpJ5Rp2EcGC2l6NYZ7vpi2CXXdAtE49rR6v7OXYvb0nlBOGI2rK7+py2aBPjFnlmL4TPRy7k7XRyA3Y4HJ1jk+N414do7F9Pp9RVqIb1byv5zPNnXKDxI9c6M+kIzltPVOtVDKOQ5CYe679f+bvXz20dny08vOKOXVd34Oum1TW5M9go6oPHJw1H1W+k1Ub4+/qY21OD9xZBXYmZCqxAqAEBBXQdZHIz32Ob+80j6q0XhoHhm0UG9hUT7elDWPjd2NlhDv5mAL0yh7NsZUdZQUj+Jp4r94YAfiCgOygBACA5c8lPUuMQmu9oJc2CdzXAZA73VuB5aoDn1OxdO4HcM0cnB7JpC4Hn6TjdAR7F426Sic+d286Ava9x1cGNDg4+B17EBytg5+qoXSP1fK9w7cmt+bSvI2lqFUs9enxNqa3N4OHjdX9pfa1yDcO0cDzB4LwtNdbTJ2Z4vmd04Rkt3AUeCsB33Ayv96U3Hl7Xir6nbNslu5x8Of1FejXPB1GUg3i8n0jxHlYcvBePLVPojsVPeybq+0+ZWfnNneW7GI3qzwc4fFXWql1SZV0Lox7KqRuoDx2ZHyW8bq5+4ylVJcuJepatr9Dny4q0otFMmG6Wca3W09Gw+nUSsMnZE2Rth+0+37pXr7Joy53P9KePjg5tRLlE3EkF5mv4NY4eJI+gK8fPA6lyJJ5t0dvBVylxZKWXg55zNzmfl3LlsucuC5HTCtRBYmgIAQFLF8JiqozHOwPYeerT7zTq09oXRptTZp579bw/v8TOyuNixI8W2w2PloHb7SX05d6Eoycw39Fr7eq7kdD2aL7fQbTr1kccpdV+3uPGv08qnnp3nqPRbtuatnVyuH2yIZ/8AGjyG/bnoHeB45eNtHSS0Vquq9V+Hu/Y2qsVsdyXM9WgmDgCND/dl6FN0bYKcepzTg4vDJQuhFBVJAqARAeTYzQfd4vS2zbarjHZG8SG37D2helW8xTKGo6Hq7rcNY29zC98R/e32/wALwrg26Ao4vi0VNGZJnbreA1c4+60cSgMHTYlPi85iDjBSNG88Rn0nNvYBzuJPLQZ68QO7W7Gsia1+H3hqY82nfcWy2zLJLnQ/3kgOltRjYpaZz3ZSubuxtvn1hHybqe5AYDDcSDaD7HS70lXUOPWANIDGusDckcWAZ6C5N1WUkllgj2sxB1LTCKBjphC1ocI7+kS4b7sgeJJ00Xyspx1mq9KWFxwehGLrr4LLMNT9JjYsvsh3+O/NYg925kuqzYbs/wDrw9y/JEdWo84k/wD5unhSD/n/APTWP+m49bP+P5NP6i/Z8RD0uO/3Rv8Azj/oT/TcP9x/T8kf1GXs+JE/pal4U0Y75HH6BXXk5T1m/Aj+oS7kV5Oliq9mGnHeJD/nC0Xk7puspeH7Eef2dyIXdKdafZpx3Rv+r1otgaRe19fwV8+t9xWk6Sa4m4dE13NsQv43Jut4bI00FhJ/UylqZyKFNi81biNNJUv35DNAy9g0BolbYADIanzK6XTCjTyjBYWH9jPecpps+kiV8Qeoc+V+8b+S5rpZe6dNUeGRiwNQQAgBACAjqIGyNcyRocxws5rhcEHUEK9dkq5KUXhorKKksMw7Oj9tNVw1FHM6JjZAXMeN+zTk5rXXvYtuM766r6KG2e3plVdHLa5rgedPSbklKDPV8LqLO3To7TvXJs6/cn2b5P7jU15jvI7TSvokzgY4K6KioAQGF2yP2Wsgq93eieDDM33m2Nx2ktJ/cXZp5cMFWP6M8FNCyqLpGGje9slPJvizo90guff1TbcBvxaV0kFvFduG73VUDDUznQtB6sduWbh3WHaobS5gpUWx0tQ/rsTkLncImHID3S4ZNHY3zXNPUdIlkjiYvQVOG1LpaUOELid1zRvMDSbmOQcLHS/IWK0rsUlx5kNErukqoLd1scPWabw3j5Mv9StskF3ANnZquQVOIlxb7EcmRdyuz2Gfq8e7XluvxwiWSNdikwjYSAATZosBfkF42uvddLefcjoohvTSMxFGG35k3J5lfJTm5HtRioobUUzHi0jGvHJ7Q4fEKYWzhxi2vmHCL5o5FRsfQv8AWpYR+Fu5/LZdkNp6yPKx/f7mT01T5xObN0c4edI3N/BM/wCRJXTHbmtXVP5IzeipZQm6KqM+rJUN7N9jh8WXW8fKHULnGPj+5m9BX0bKsvRJF7NTIPxRtPyIW0fKOf6q19WVez17RSk6I3ezVA/iht8nrZeUcOtfj+Cj2e+kvD8kLuiab/eI/wBw/wCpXXlFT7L+v4I8wl3lrBejSWCohmdK1wikbIWtbmd1wNgS7sWd+3qrKpQUWspotDQyjJNs9aqZ7Rl2mWmX0XixXE2ZTuAMyB3lcDTk8nYsJCdc33h5hRuS7icoeCowTkFABACAEAj23FjorRk4vKIaysMs0zjYcxx+RXRvZ9JHO444M09LLvNB5j48V9Vp7e0gpHkzjuyaJwupGY5SQCAo4zhjKmJ0Unqu0I1a4aOHaFaMnF5QMpQdHbRlPO+SMG4jYCxvecz8Ld66Jal9CMGvw/DooG7sMbWN/VGZ7zqfFc8pOXMktKoEQDGxNBuGgHmALqcsCuKzZJltrKkhoA1tcW1uch9V4+0Hv2Rr/nE7NP6MXItSYGAxoDzvhoDic7utmfNet/R9I4pSh4tGPndqfBlF+FzDQtcspbB0r5ZXzLrXWruIHYbLxiafALJ7Ah+mxr6F1r5dYoyG2m0seHSRxzU28ZGl/olosAd0ZEZ6HyWf9As/Tb4fkv5+usTiM6TaH2qaYfhEZ/zhZvYOqXKxeP7E+fV+yyzD0jYcdWTN/FGP8rys5bE1vtRf8+Bda2ruZ05dsqBou4vA1vuSEW55LF7G1/cvqi3nlJooJI3Na5t91wDh62hFwVm9ka7uX1RK1lPeTmQNBOdgCTkTYAXJWMtkatLLj4outXVyTHvk3o2cnEIoS9WK49xnlZy+RX+xRH2QT2kk/Ermn5xD1k18sHSnB8mD6FnBjPELNXT6tlnFDBS20ZH4Fw+QU9rnm34DdJQ549hp7nn6tVMQfXwJ4h1z+MZ8HN/NNyHtDL7hftB4sf5NPyKjs13ob3uD7SOIeO9jvyTsn0a+o3hftLedu+4+adlLuG8ixSygnIg9xCtCLXMpPHM72DyeiRyN/Ne9sqzMHHuPN1UfSTOo0r2Ecg5XKioAQCIBUAIAQCFGCOU5LORZGOxt29URA6dbE092+38147e9rVn3I7VwpNRVOzX1iPOIWPQE7HoDw3/xF0x+0UkvsuifH4sfvH4SBXiQeQKwBATQ77y2Nu8S4hrWgnMk2AA7ygPsnDcJjjiijLG3ZGxmnutDfosWSMxxjWU0xAA+7cBlxcN0fErHUPFUn7i1azJGbocuovpvs+JAXy+kljUxfvPRtX/jZ28Qw2NxzaL9mS+vXE8w+WKvHKqGeUMqJmWkeLNkeAPSOVr2VZaWmfrQT+SLxtnHk2X6bpDxBn+33hykjjd8d2/xXHPY2il+jHwz+5rHV3LqdKDpWrBbeZA8cfQcD5h30XNLye0j5by+f4NFr7V3Gt2J29krp3ROga0NjLy5jnHRzRaxH6y5Z+Tlf6Zv6Gi2hLqjbifmCueXk5LpYvoXW0F1iOEw7fJYy8nr16sl4outoV9UxRIOfzWD2Fq1ySfzLrXUv/oKWoa57mg3c3J2RyuAR8CuSeltobViwa9rGxZidvCHemRzHyIXZsyWLWu9fY5tUvRTO20r6GJ5zHhaFRUAIAQAgBACAQoCGbRZSLIxeLW665v6MgII4EEEfEBfO3WShfKceaZ6VcVKCTOlJir3ahvhf81vHyg1C5xTJez6+9iNxE+78VtHyjl1rX1/BR7OXSXgTMxUcWnwK3j5RV9YP6lHs+XRmc6RMJZiVGYhds7HdZC5w9EPAILXEHRwJHZkeC3h5QaZ801/PiZvQWdMHjM/RpiDdI2P/BKz/MQuuO3NHL9WPimZvRWroUZdhcQbrTP/AGSx38rito7V0cuVi+33KPTWr9Juuh3YB/2kVVc3qmQOvFFLZrpJR6ry057rciDxIHIrXz3Ty4RmvqijpsXOL+h9AMeDoQe4qynF8mvqVcWjO7Y1VwyBvrPIe/sY05X73AfuleftO9Rr3V1N9PDMsnMqW+h6Orcx3jML5uuW7NM9CUcrB3pK+N4BDgCQDY5WvwzX1Ne0tLJ431n38Dzpaa1ccHzR0pYGaXEJTb7qYmeN3Ah5u8A9ji4W5W5r0oyUllPJg01zMjZWIEQH0B0B7NGGmkqpW2dUWEYcMxCy/pZ+84+TQeKpJg9V+zsPst8lQkcKRnuN8kA9tKz3W+SAxFM4OnqHjQyOAtyad0Hyavjtpz3rn8T1tNHEEdfDD94O4/JYbP8A/YXwZbUeod9i+kieYyQLUoKgBACAEAIAQCFGCGbRZSLIxeMt9N47V85qOF8vienX6iIaaq3sj641HPtC4Lad156M64TyiUTtva4B5HI+RWbrl3F95EioSCgApBHK+3Fo/EVeMc95VsqOrLmzXBx5RsJ+O9ZbKlJZa+rK7xO1+6LyHPgMvoFTc3niCJzhcSeEXO8R2C+tu1dkIuKw3kwbTfAnJRrKIRyKObrQd0ljxy0I4HdOS57I9njKyjdceQVcG+N2eGOZn4Q7+B30U12brzVNxZEop+ssnBrNhcOnvaLqn/8ACc6Mj9g3b8F3w2vraeb3l71nxMJaSmXTBSwvorpI52ySySywtz6pwaN48N941b2AC/Nd9flJ/uQ+j/w/3OeWzvZkes02IxgAD0QAABawAGQAtkAu+rbWks5yx8Uc8tHbHpk6EMwd6pB7iCvRrurs4wkn8Gc8oSjzRO0rQqU8exDqIHv9u26wc3uyb5a9wKwvtVVbkXrjvSSMphcG5GBx4r4q+W9LJ7cFhHWwv9IO4rTZ6zevgzLU+oaBi+kieWyQLUqKhAIAQAgBACAQoCORZSLIyGPR2kPaAfp9F4GtWL8956NDzA4Mzc7g2cNCNQs44awzQtU9U2T0JWjf7Rk78PI9i5baZV+lW+BvGalwY92Gt9kuZ+EmyzWol1SZfcRGaCThM7xv+at28PZI3X3jf8NedZXfH81PnEFyiRuvvGOo4WfpH7x5E/QZq3a2z9VYG7Fcw/xEerAzxIsPL81eOllLjYyrsS5E1LSm+/Id5/bw7l08IrdiZcW8svhyoSPDkBwJ4ywiWPIE5j3XXzaey6lxUlussng6lFWtkGWTuI/LmF5ttLh8DeMslh7AdQD3i6zUmuROEKBZQ3kkFAFBVoycXlENJ8y1BiUjNHEjk7P55r0Kdq6qrlLK7nx/n1Oeelql0KeJTuqZWFxG5GMmt03zq4nibeXiu67aNmogt9YMa9NGt8HksLzZHSX8Gb6RPIW8/wDsu3ZkM2Sl7vv/ANHLqn6KR3WL6CJ5zJAtCgqAEAIAQAgBAIUAxyzkWRndoodHeHmvH2lD1Z/I7dNLmjLTBcUGdJC4X1WqGCeKpe3Q3HJ2fx1WU6IS6Y+BZTkiQ1z/AHW+ZWfmkO9+BbtZFOdkj9XWHYXH5khdMK64dPsUcpMIsOHtElXcu5EYfeX4Yw3QKjbfMYJg5QSPDlGCRwcmAVZH9W4k/on+tya7TPsKYJKtVhtvShPba+n4SnxAkWKPblI2/wAHf1XPPSxfGPAuptFyPFYzqSO8H6LnelsRffRKK+P3wqdhZ3E7yI34nENHXPJoJPyWkNJbLoVdkUDHvk4bjP4j+S6YaaFfF8WUcnIuxMDRYaKZPJKRJdYyJO1g8dm35m/hovZ2bXu1b3eefqpZlg6rV6qOJjwrlRUAIAQAgBACARANcFVlkUMSp99pHMZd/Bcmoq7SDibVS3ZZMTVx2uvAg8cGek+8pFdCKiXViRwcpwB7XqMAeHpgDw9RgkeHpgkeHpgDg9RgnA4kEWOYPNMArtp3N/RusPddmPDiEwMEh3nZPYw+J+rUwTgacPYfZt3FBujRhjFZSxyI3CxDSsboAocmyyikWAVm0WQoKzYJYmFxAGpyWag5yUV1KylurJp6aOwAGgFl9PVBRioo8icsvJaaFujFiqSBUAIAQAgBACAEA0qGSiKRqyki6MvjtFY7w0OvevE1tLhPfXJ8/iehRPeW6zOzMssoPJsyArVEBdWwCvX18cDDJM4MYNSfgANSewLSqqVkt2KyyJSjFZZj6rpNjBtHC9w5vcGX8ACvTjsiWPSkjketXRFrD+kqnflKySLtye0eWfwWdmybF6rT8C0dZB81g12H4nFO3ehkbI3mw3t2Eag9686ymdbxNYOuE4yWYsuB6zwWHB6YJHByYJHhyAcHqMEjg5MAcHJgnAu8qkigqjIHtWUmDsYPTe0e4fUr0Nn0P+5L5HFqbP0o7kYXsxR57ZKFcqKhAIAQAgBACAEAIBEAxwVGiyKlXAHAg6FYW1qcWmbQm08oyGI0RYSD4HmF4M65Uz3WelCSmso5EsdlrCWScERWqIMD0oR36gukswuLQwNNh78hN87AtAFufNe1slr0lj5/4OHWrlxPZqPo5omxs+zANZuts5oad8WFnl3tX1uvZOAxO3WB4ZHNDS1EzTUSvDBuAb0O9kHyvHqNvYWPO9rAkAZnHui2vw8mejc6Rrc/u79aBy3Rk8dnHkVWcIzW7JZRaMnF5TLmx+2gqD1NRZlSMhwbJbkPZd2eXJeDrNnur04cvt+D09PqVP0ZczYhy8zB2Dg9MEjw9MAcHpgnA4OUYJHByhgeCqskkasZMqXqCl3z+qNfyVqKHdLHRczG2zcXvNLBHYL6CEUlhHlylllloWqMmxykgVACAEAIAQAgBACAEAhCgkje1UaLJnPr6MPFj4HkuXUUK2O6zeqxxZlK+hLTYj+q8WUZVS3ZHowkpLKOXLFZbRnknBiukrDHSU7ZGi5hcXOA9xwAcfCzT3XXsbLuUbHF9fucmsrbjldDAUO09ZDH1UNVURxe5HM9rRzsAcvBe+eWct7ySS4kkm5JNySdSTxQHoWznTFiFLGIndVUMaLN+0NcXtA0G+1wJH4rlAZvazah1fMJ3QQQS6l1M17HPPBzyXG5HOwKDJ6HsRtD9qhs8/fx2D/1h7L/ABtn2hfO63S9lPMeTPZ0t3aRw+aNKHrhwdQ8PTBI4OTAHhyqSSNKqyCZiykyC7RUpebDTieSiqmV0sLl3mdligss0tJTBoAGi9yqqMI7sTzLLHJ5Zea1bpGDY8KxUVACAEAIAQAgBACAEAIBEAhCgkjc1UaLJlKrpA8WI/oue2mNixJG9dji8ozeIYYW9ref5rx7aJ0+9d56FdsZozOOP6oNda7S/dflf0SDdaaeW8+BM+B5pthsW6ImalaXwO9ItYLujvncDi35fFfRaPaEbFuWcH9zzb9M4+lDkVtkdm6SqAM9a2J+hisGv7LPebHwBXoTk1yRWimuz1pYN0NlcHpmgzOjd2zT3J7mNIB8Ast6bO7sNNDi34lUVmFusKbD31HJzKezPF7yFWVm760kim9Q/Uhn5DqGhPXxyxUcdExu+H7soc+Vjm5NLGjdFnBp14Lh1WprnW4Zyy1db31JR3V8TSBy8s7B4KqwSNVWyckrAqNgnjYsZTIOrQYaXZnJvxPctadLO3jLgjCy9R5czQ0tMGiwFgvXrrUFiKPPnY3xZda1bJGLZIApwVFUkAgBACAEAIAQAgBACAEAIBEAhCgkY5qq0WTIJIrqjiaRkcLGdn2TMc31d4cNAeB81wy0aUt+HB+B0xveMM8+p6h1JI6nqhYNPou1sDoRzafh8srqW+K5m9VmOHQnrdmKSo9N0Mb757zcif2mkXVa9dfX6Kk/58S8qKp8WiKl2VpoTeOBgcNCRvEdxdcq8tfbPg5MR09ceSOgYCsu0NcYE6kqd8CiEo5kkrYVR2AnjgWbsB0KXDHu4WHMq8KLbOSx8TKdsYnbosKa3M5nt+gXfTo4Q4vizks1DlyOrFCuxI5ZSLDWq+DNseArECoQCAEAIAQAgBACAEAIAQAgBACARABCYA0tVcFskbmKGiykcXaHZyKrZaQWePUe31m/mOxZyryaRngwU+x1dTuPUHfbzieG3/Exx/Nc06M81k3jdjqT02GYm42LGtHvSdWB/Dc/BY+Zx7vE184fed2j2blGc02873WMDWDx1Pw7lMtGsYjwC1HeWv8AAj7w8v6rLzCXtfz6l/OV3D24Fzd8P6qy0D6yIeq9xYiwRo1uVpHQV9eJm9TIvQYe1ujQP75rqhRCHqoxlc31LbIFtgxciZrFZIo5DwFOCuRwCkCoQCAEAIAQAgBACAEAIAQAgBACAEAIAQCIBLKMEiFqYGRpYowTkQxqME7w3q0wTvB1SYG8L1aYG8LuKcEbw4NTBGRwCnBAtlIBCBUAIAQAgBACAEAIAQAgBACAEAIAQAgBACAEAIBEAWQBZMALKMEhZTgBZAFkIBAKgBACAEAIAQAgBACAEAIAQAgBACAEAIAQAgBACAS6AbvIBN9AIZEA0yqQN60oBOuKAUSlAOEpUAXrEAoegHbyAcCgFQAgBACAEAID/9k="/>
          <p:cNvSpPr>
            <a:spLocks noChangeAspect="1" noChangeArrowheads="1"/>
          </p:cNvSpPr>
          <p:nvPr/>
        </p:nvSpPr>
        <p:spPr bwMode="auto">
          <a:xfrm>
            <a:off x="0" y="-1365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8" name="7 Llamada de nube"/>
          <p:cNvSpPr/>
          <p:nvPr/>
        </p:nvSpPr>
        <p:spPr>
          <a:xfrm>
            <a:off x="2339975" y="0"/>
            <a:ext cx="6804025" cy="2520950"/>
          </a:xfrm>
          <a:prstGeom prst="cloudCallout">
            <a:avLst>
              <a:gd name="adj1" fmla="val 1157"/>
              <a:gd name="adj2" fmla="val 7380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dirty="0">
                <a:solidFill>
                  <a:srgbClr val="FF0000"/>
                </a:solidFill>
              </a:rPr>
              <a:t>AAAHH…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ergamino horizontal"/>
          <p:cNvSpPr/>
          <p:nvPr/>
        </p:nvSpPr>
        <p:spPr>
          <a:xfrm>
            <a:off x="2411413" y="0"/>
            <a:ext cx="6732587" cy="6858000"/>
          </a:xfrm>
          <a:prstGeom prst="horizontalScroll">
            <a:avLst/>
          </a:prstGeom>
          <a:solidFill>
            <a:schemeClr val="bg1">
              <a:lumMod val="95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400" b="1" dirty="0">
                <a:solidFill>
                  <a:schemeClr val="tx2"/>
                </a:solidFill>
                <a:latin typeface="Batang" pitchFamily="18" charset="-127"/>
                <a:ea typeface="Batang" pitchFamily="18" charset="-127"/>
              </a:rPr>
              <a:t>Es un lenguaje específico, que parte del lenguaje estándar, si bien se diferencia de éste: </a:t>
            </a:r>
            <a:r>
              <a:rPr lang="es-ES" sz="2400" b="1" i="1" dirty="0">
                <a:solidFill>
                  <a:schemeClr val="tx2"/>
                </a:solidFill>
                <a:latin typeface="Batang" pitchFamily="18" charset="-127"/>
                <a:ea typeface="Batang" pitchFamily="18" charset="-127"/>
              </a:rPr>
              <a:t>“No puede negarse la evidencia de que el habla de los jóvenes, en ciertas modalidades de la comunicación contrasta vivamente con el de los mayores. </a:t>
            </a:r>
            <a:r>
              <a:rPr lang="es-ES" sz="2000" b="1" dirty="0">
                <a:solidFill>
                  <a:schemeClr val="tx2"/>
                </a:solidFill>
                <a:latin typeface="Batang" pitchFamily="18" charset="-127"/>
                <a:ea typeface="Batang" pitchFamily="18" charset="-127"/>
              </a:rPr>
              <a:t>(Lázaro </a:t>
            </a:r>
            <a:r>
              <a:rPr lang="es-ES" sz="2000" b="1" dirty="0" err="1">
                <a:solidFill>
                  <a:schemeClr val="tx2"/>
                </a:solidFill>
                <a:latin typeface="Batang" pitchFamily="18" charset="-127"/>
                <a:ea typeface="Batang" pitchFamily="18" charset="-127"/>
              </a:rPr>
              <a:t>Carreter</a:t>
            </a:r>
            <a:r>
              <a:rPr lang="es-ES" sz="2000" b="1" dirty="0">
                <a:solidFill>
                  <a:schemeClr val="tx2"/>
                </a:solidFill>
                <a:latin typeface="Batang" pitchFamily="18" charset="-127"/>
                <a:ea typeface="Batang" pitchFamily="18" charset="-127"/>
              </a:rPr>
              <a:t>, 2000: 233)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endParaRPr lang="es-ES" sz="2400" b="1" dirty="0">
              <a:solidFill>
                <a:schemeClr val="tx2"/>
              </a:solidFill>
              <a:latin typeface="Batang" pitchFamily="18" charset="-127"/>
              <a:ea typeface="Batang" pitchFamily="18" charset="-127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400" b="1" dirty="0">
                <a:solidFill>
                  <a:schemeClr val="tx2"/>
                </a:solidFill>
                <a:latin typeface="Batang" pitchFamily="18" charset="-127"/>
                <a:ea typeface="Batang" pitchFamily="18" charset="-127"/>
              </a:rPr>
              <a:t>Los jóvenes son grandes propulsores de cambios lingüísticos. 	 </a:t>
            </a:r>
          </a:p>
        </p:txBody>
      </p:sp>
      <p:sp>
        <p:nvSpPr>
          <p:cNvPr id="25602" name="2 CuadroTexto"/>
          <p:cNvSpPr txBox="1">
            <a:spLocks noChangeArrowheads="1"/>
          </p:cNvSpPr>
          <p:nvPr/>
        </p:nvSpPr>
        <p:spPr bwMode="auto">
          <a:xfrm>
            <a:off x="3132138" y="0"/>
            <a:ext cx="46085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El   lenguaje juvenil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ergamino horizontal"/>
          <p:cNvSpPr/>
          <p:nvPr/>
        </p:nvSpPr>
        <p:spPr>
          <a:xfrm>
            <a:off x="2411413" y="0"/>
            <a:ext cx="6732587" cy="6858000"/>
          </a:xfrm>
          <a:prstGeom prst="horizontalScroll">
            <a:avLst/>
          </a:prstGeom>
          <a:solidFill>
            <a:schemeClr val="bg1">
              <a:lumMod val="95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800" b="1" dirty="0">
                <a:solidFill>
                  <a:schemeClr val="tx1"/>
                </a:solidFill>
                <a:latin typeface="Batang" pitchFamily="18" charset="-127"/>
                <a:ea typeface="Batang" pitchFamily="18" charset="-127"/>
              </a:rPr>
              <a:t>La juventud constituye un grupo social fuerte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800" b="1" dirty="0">
              <a:solidFill>
                <a:schemeClr val="tx1"/>
              </a:solidFill>
              <a:latin typeface="Batang" pitchFamily="18" charset="-127"/>
              <a:ea typeface="Batang" pitchFamily="18" charset="-127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800" b="1" dirty="0">
                <a:solidFill>
                  <a:schemeClr val="tx1"/>
                </a:solidFill>
                <a:latin typeface="Batang" pitchFamily="18" charset="-127"/>
                <a:ea typeface="Batang" pitchFamily="18" charset="-127"/>
              </a:rPr>
              <a:t>Hay cada vez mas adultos que pretenden “rejuvenecerse” a través del uso de expresiones tomadas del lenguaje juvenil. </a:t>
            </a:r>
            <a:r>
              <a:rPr lang="es-ES" sz="2800" b="1" dirty="0" err="1">
                <a:solidFill>
                  <a:schemeClr val="tx1"/>
                </a:solidFill>
                <a:latin typeface="Batang" pitchFamily="18" charset="-127"/>
                <a:ea typeface="Batang" pitchFamily="18" charset="-127"/>
              </a:rPr>
              <a:t>Zimmermann</a:t>
            </a:r>
            <a:r>
              <a:rPr lang="es-ES" sz="2800" b="1" dirty="0">
                <a:solidFill>
                  <a:schemeClr val="tx1"/>
                </a:solidFill>
                <a:latin typeface="Batang" pitchFamily="18" charset="-127"/>
                <a:ea typeface="Batang" pitchFamily="18" charset="-127"/>
              </a:rPr>
              <a:t> (2002: 144) </a:t>
            </a:r>
          </a:p>
        </p:txBody>
      </p:sp>
      <p:sp>
        <p:nvSpPr>
          <p:cNvPr id="26626" name="3 CuadroTexto"/>
          <p:cNvSpPr txBox="1">
            <a:spLocks noChangeArrowheads="1"/>
          </p:cNvSpPr>
          <p:nvPr/>
        </p:nvSpPr>
        <p:spPr bwMode="auto">
          <a:xfrm>
            <a:off x="2411413" y="260350"/>
            <a:ext cx="57610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Por qué estudiar el lenguaje juvenil </a:t>
            </a:r>
            <a:r>
              <a:rPr lang="es-ES" sz="2400" dirty="0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ergamino horizontal"/>
          <p:cNvSpPr/>
          <p:nvPr/>
        </p:nvSpPr>
        <p:spPr>
          <a:xfrm>
            <a:off x="2411413" y="0"/>
            <a:ext cx="6732587" cy="6858000"/>
          </a:xfrm>
          <a:prstGeom prst="horizontalScroll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3276600" y="908050"/>
            <a:ext cx="5867400" cy="51101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endParaRPr lang="es-ES" sz="2800" b="1" dirty="0">
              <a:latin typeface="Batang" pitchFamily="18" charset="-127"/>
              <a:ea typeface="Batang" pitchFamily="18" charset="-127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ES" sz="2800" b="1" dirty="0">
                <a:latin typeface="Batang" pitchFamily="18" charset="-127"/>
                <a:ea typeface="Batang" pitchFamily="18" charset="-127"/>
                <a:cs typeface="+mn-cs"/>
              </a:rPr>
              <a:t>Los jóvenes...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endParaRPr lang="es-ES" sz="2800" b="1" dirty="0">
              <a:latin typeface="Batang" pitchFamily="18" charset="-127"/>
              <a:ea typeface="Batang" pitchFamily="18" charset="-127"/>
              <a:cs typeface="+mn-cs"/>
            </a:endParaRP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sz="2800" b="1" dirty="0">
                <a:latin typeface="Batang" pitchFamily="18" charset="-127"/>
                <a:ea typeface="Batang" pitchFamily="18" charset="-127"/>
                <a:cs typeface="+mn-cs"/>
              </a:rPr>
              <a:t>No suelen respetar la normativa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" sz="2800" b="1" dirty="0">
              <a:latin typeface="Batang" pitchFamily="18" charset="-127"/>
              <a:ea typeface="Batang" pitchFamily="18" charset="-127"/>
              <a:cs typeface="+mn-cs"/>
            </a:endParaRP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sz="2800" b="1" dirty="0">
                <a:latin typeface="Batang" pitchFamily="18" charset="-127"/>
                <a:ea typeface="Batang" pitchFamily="18" charset="-127"/>
                <a:cs typeface="+mn-cs"/>
              </a:rPr>
              <a:t>Poseen una situación comunicativa especial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" sz="2800" b="1" dirty="0">
              <a:latin typeface="Batang" pitchFamily="18" charset="-127"/>
              <a:ea typeface="Batang" pitchFamily="18" charset="-127"/>
              <a:cs typeface="+mn-cs"/>
            </a:endParaRPr>
          </a:p>
          <a:p>
            <a:pPr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ES" sz="2800" b="1" dirty="0">
                <a:latin typeface="Batang" pitchFamily="18" charset="-127"/>
                <a:ea typeface="Batang" pitchFamily="18" charset="-127"/>
                <a:cs typeface="+mn-cs"/>
              </a:rPr>
              <a:t>Presentan gran facilidad para términos ingleses.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Batang" pitchFamily="18" charset="-127"/>
              <a:ea typeface="Batang" pitchFamily="18" charset="-127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ergamino horizontal"/>
          <p:cNvSpPr/>
          <p:nvPr/>
        </p:nvSpPr>
        <p:spPr>
          <a:xfrm>
            <a:off x="2411413" y="260350"/>
            <a:ext cx="6732587" cy="6264275"/>
          </a:xfrm>
          <a:prstGeom prst="horizontalScroll">
            <a:avLst/>
          </a:prstGeom>
          <a:solidFill>
            <a:schemeClr val="bg1">
              <a:lumMod val="95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8674" name="2 CuadroTexto"/>
          <p:cNvSpPr txBox="1">
            <a:spLocks noChangeArrowheads="1"/>
          </p:cNvSpPr>
          <p:nvPr/>
        </p:nvSpPr>
        <p:spPr bwMode="auto">
          <a:xfrm>
            <a:off x="2051050" y="260350"/>
            <a:ext cx="6121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¿Cómo estudiar el lenguaje juvenil?</a:t>
            </a:r>
          </a:p>
        </p:txBody>
      </p:sp>
      <p:sp>
        <p:nvSpPr>
          <p:cNvPr id="28675" name="3 CuadroTexto"/>
          <p:cNvSpPr txBox="1">
            <a:spLocks noChangeArrowheads="1"/>
          </p:cNvSpPr>
          <p:nvPr/>
        </p:nvSpPr>
        <p:spPr bwMode="auto">
          <a:xfrm>
            <a:off x="3492500" y="1125538"/>
            <a:ext cx="53276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3200" b="1" dirty="0">
              <a:latin typeface="Batang" pitchFamily="18" charset="-127"/>
              <a:ea typeface="Batang" pitchFamily="18" charset="-127"/>
            </a:endParaRPr>
          </a:p>
          <a:p>
            <a:r>
              <a:rPr lang="es-ES" sz="2800" b="1" dirty="0">
                <a:latin typeface="Batang" pitchFamily="18" charset="-127"/>
                <a:ea typeface="Batang" pitchFamily="18" charset="-127"/>
              </a:rPr>
              <a:t>La base de partida para su</a:t>
            </a:r>
          </a:p>
          <a:p>
            <a:r>
              <a:rPr lang="es-ES" sz="2800" b="1" dirty="0">
                <a:latin typeface="Batang" pitchFamily="18" charset="-127"/>
                <a:ea typeface="Batang" pitchFamily="18" charset="-127"/>
              </a:rPr>
              <a:t>estudio ha de ser el acto </a:t>
            </a:r>
          </a:p>
          <a:p>
            <a:r>
              <a:rPr lang="es-ES" sz="2800" b="1" dirty="0">
                <a:latin typeface="Batang" pitchFamily="18" charset="-127"/>
                <a:ea typeface="Batang" pitchFamily="18" charset="-127"/>
              </a:rPr>
              <a:t>comunicativo, la conversación de o entre jóvenes.</a:t>
            </a:r>
          </a:p>
        </p:txBody>
      </p:sp>
      <p:pic>
        <p:nvPicPr>
          <p:cNvPr id="28676" name="Picture 2" descr="C:\Users\TOSHIBA\Desktop\images[9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575" y="4005263"/>
            <a:ext cx="5940425" cy="285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2 CuadroTexto"/>
          <p:cNvSpPr txBox="1">
            <a:spLocks noChangeArrowheads="1"/>
          </p:cNvSpPr>
          <p:nvPr/>
        </p:nvSpPr>
        <p:spPr bwMode="auto">
          <a:xfrm>
            <a:off x="2627313" y="620713"/>
            <a:ext cx="6192837" cy="430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CONSTRUCCION DEL CORPUS COLA</a:t>
            </a:r>
          </a:p>
          <a:p>
            <a:pPr algn="ctr"/>
            <a:endParaRPr lang="es-ES" dirty="0">
              <a:latin typeface="Calibri" pitchFamily="34" charset="0"/>
            </a:endParaRPr>
          </a:p>
          <a:p>
            <a:pPr algn="ctr"/>
            <a:endParaRPr lang="es-ES" dirty="0">
              <a:latin typeface="Calibri" pitchFamily="34" charset="0"/>
            </a:endParaRPr>
          </a:p>
          <a:p>
            <a:pPr algn="ctr"/>
            <a:endParaRPr lang="es-ES" dirty="0">
              <a:latin typeface="Calibri" pitchFamily="34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s-ES" sz="2800" dirty="0">
                <a:latin typeface="Calibri" pitchFamily="34" charset="0"/>
              </a:rPr>
              <a:t>Contacto con los Centros escolares</a:t>
            </a:r>
          </a:p>
          <a:p>
            <a:pPr algn="just"/>
            <a:endParaRPr lang="es-ES" sz="2800" dirty="0">
              <a:latin typeface="Calibri" pitchFamily="34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s-ES" sz="2800" dirty="0">
                <a:latin typeface="Calibri" pitchFamily="34" charset="0"/>
              </a:rPr>
              <a:t>El proceso de grabación</a:t>
            </a:r>
          </a:p>
          <a:p>
            <a:pPr algn="just"/>
            <a:endParaRPr lang="es-ES" sz="2800" dirty="0">
              <a:latin typeface="Calibri" pitchFamily="34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s-ES" sz="2800" dirty="0">
                <a:latin typeface="Calibri" pitchFamily="34" charset="0"/>
              </a:rPr>
              <a:t>Informantes y reclutas</a:t>
            </a:r>
          </a:p>
          <a:p>
            <a:pPr algn="just"/>
            <a:endParaRPr lang="es-ES" sz="2800" dirty="0">
              <a:latin typeface="Calibri" pitchFamily="34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s-ES" sz="2800" dirty="0">
                <a:latin typeface="Calibri" pitchFamily="34" charset="0"/>
              </a:rPr>
              <a:t>Recogida del material  grabado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C:\Users\TOSHIBA\Desktop\posibles fotos jovenes\0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0"/>
            <a:ext cx="6875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2 CuadroTexto"/>
          <p:cNvSpPr txBox="1">
            <a:spLocks noChangeArrowheads="1"/>
          </p:cNvSpPr>
          <p:nvPr/>
        </p:nvSpPr>
        <p:spPr bwMode="auto">
          <a:xfrm>
            <a:off x="0" y="333375"/>
            <a:ext cx="9144000" cy="646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</a:endParaRPr>
          </a:p>
          <a:p>
            <a:pPr algn="ctr"/>
            <a:r>
              <a:rPr lang="es-ES" b="1">
                <a:solidFill>
                  <a:srgbClr val="FF0000"/>
                </a:solidFill>
                <a:latin typeface="Castellar" pitchFamily="18" charset="0"/>
              </a:rPr>
              <a:t>                </a:t>
            </a:r>
          </a:p>
          <a:p>
            <a:pPr algn="ctr"/>
            <a:r>
              <a:rPr lang="es-ES" b="1">
                <a:solidFill>
                  <a:srgbClr val="FF0000"/>
                </a:solidFill>
                <a:latin typeface="Castellar" pitchFamily="18" charset="0"/>
                <a:ea typeface="Batang" pitchFamily="18" charset="-127"/>
              </a:rPr>
              <a:t>                      </a:t>
            </a:r>
          </a:p>
          <a:p>
            <a:pPr algn="ctr"/>
            <a:endParaRPr lang="es-ES" b="1">
              <a:solidFill>
                <a:srgbClr val="FF0000"/>
              </a:solidFill>
              <a:latin typeface="Castellar" pitchFamily="18" charset="0"/>
              <a:ea typeface="Batang" pitchFamily="18" charset="-127"/>
            </a:endParaRPr>
          </a:p>
          <a:p>
            <a:pPr algn="ctr"/>
            <a:r>
              <a:rPr lang="es-ES" b="1">
                <a:solidFill>
                  <a:srgbClr val="FF0000"/>
                </a:solidFill>
                <a:latin typeface="Gulim" pitchFamily="34" charset="-127"/>
                <a:ea typeface="Gulim" pitchFamily="34" charset="-127"/>
              </a:rPr>
              <a:t>                  </a:t>
            </a:r>
            <a:r>
              <a:rPr lang="es-ES" sz="2000" b="1">
                <a:solidFill>
                  <a:schemeClr val="bg1"/>
                </a:solidFill>
                <a:latin typeface="Book Antiqua" pitchFamily="18" charset="0"/>
                <a:ea typeface="Gulim" pitchFamily="34" charset="-127"/>
              </a:rPr>
              <a:t>En cada aula  explicamos  el proyecto invitando a los</a:t>
            </a:r>
          </a:p>
          <a:p>
            <a:pPr algn="ctr"/>
            <a:r>
              <a:rPr lang="es-ES" sz="2000" b="1">
                <a:solidFill>
                  <a:schemeClr val="bg1"/>
                </a:solidFill>
                <a:latin typeface="Book Antiqua" pitchFamily="18" charset="0"/>
                <a:ea typeface="Gulim" pitchFamily="34" charset="-127"/>
              </a:rPr>
              <a:t>       jóvenes a colaborar en él como informantes</a:t>
            </a:r>
            <a:r>
              <a:rPr lang="es-ES" b="1">
                <a:solidFill>
                  <a:schemeClr val="bg1"/>
                </a:solidFill>
                <a:latin typeface="Gulim" pitchFamily="34" charset="-127"/>
                <a:ea typeface="Gulim" pitchFamily="34" charset="-127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2 CuadroTexto"/>
          <p:cNvSpPr txBox="1">
            <a:spLocks noChangeArrowheads="1"/>
          </p:cNvSpPr>
          <p:nvPr/>
        </p:nvSpPr>
        <p:spPr bwMode="auto">
          <a:xfrm>
            <a:off x="2700338" y="0"/>
            <a:ext cx="6119812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ES" sz="3200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  <a:p>
            <a:pPr algn="ctr"/>
            <a:r>
              <a:rPr lang="es-ES" sz="3200" b="1" dirty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Confirmación de los padres</a:t>
            </a:r>
          </a:p>
          <a:p>
            <a:pPr algn="ctr"/>
            <a:endParaRPr lang="es-ES" sz="2800" b="1" dirty="0">
              <a:latin typeface="Calibri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s-ES" sz="2400" b="1" dirty="0">
                <a:latin typeface="Bradley Hand ITC" pitchFamily="66" charset="0"/>
                <a:ea typeface="Batang" pitchFamily="18" charset="-127"/>
              </a:rPr>
              <a:t>A aquellos que aceptan ser grabados se les</a:t>
            </a:r>
          </a:p>
          <a:p>
            <a:pPr algn="just">
              <a:lnSpc>
                <a:spcPct val="150000"/>
              </a:lnSpc>
            </a:pPr>
            <a:r>
              <a:rPr lang="es-ES" sz="2400" b="1" dirty="0">
                <a:latin typeface="Bradley Hand ITC" pitchFamily="66" charset="0"/>
                <a:ea typeface="Batang" pitchFamily="18" charset="-127"/>
              </a:rPr>
              <a:t> pasa unos cuestionarios sobre sus datos, que </a:t>
            </a:r>
          </a:p>
          <a:p>
            <a:pPr algn="just">
              <a:lnSpc>
                <a:spcPct val="150000"/>
              </a:lnSpc>
            </a:pPr>
            <a:r>
              <a:rPr lang="es-ES" sz="2400" b="1" dirty="0">
                <a:latin typeface="Bradley Hand ITC" pitchFamily="66" charset="0"/>
                <a:ea typeface="Batang" pitchFamily="18" charset="-127"/>
              </a:rPr>
              <a:t>deben firmar </a:t>
            </a:r>
            <a:r>
              <a:rPr lang="es-ES" sz="2400" b="1" dirty="0" smtClean="0">
                <a:latin typeface="Bradley Hand ITC" pitchFamily="66" charset="0"/>
                <a:ea typeface="Batang" pitchFamily="18" charset="-127"/>
              </a:rPr>
              <a:t>los </a:t>
            </a:r>
            <a:r>
              <a:rPr lang="es-ES" sz="2400" b="1" dirty="0">
                <a:latin typeface="Bradley Hand ITC" pitchFamily="66" charset="0"/>
                <a:ea typeface="Batang" pitchFamily="18" charset="-127"/>
              </a:rPr>
              <a:t>padres ya que cada participante menor de 18 años, han de contar con el consentimiento expreso de su padre, madre o tutor familiar aprobando que el habla de su hijo/a pueda ser utilizado como material de investigación lingüística.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CuadroTexto"/>
          <p:cNvSpPr txBox="1">
            <a:spLocks noChangeArrowheads="1"/>
          </p:cNvSpPr>
          <p:nvPr/>
        </p:nvSpPr>
        <p:spPr bwMode="auto">
          <a:xfrm>
            <a:off x="2484438" y="692150"/>
            <a:ext cx="6335712" cy="626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Font typeface="Wingdings" pitchFamily="2" charset="2"/>
              <a:buChar char="v"/>
            </a:pPr>
            <a:endParaRPr lang="es-ES" sz="2800" dirty="0">
              <a:latin typeface="Batang" pitchFamily="18" charset="-127"/>
              <a:ea typeface="Batang" pitchFamily="18" charset="-127"/>
            </a:endParaRPr>
          </a:p>
          <a:p>
            <a:pPr algn="just">
              <a:buFont typeface="Wingdings" pitchFamily="2" charset="2"/>
              <a:buChar char="v"/>
            </a:pPr>
            <a:r>
              <a:rPr lang="es-ES" sz="2800" b="1" dirty="0">
                <a:latin typeface="Batang" pitchFamily="18" charset="-127"/>
                <a:ea typeface="Batang" pitchFamily="18" charset="-127"/>
              </a:rPr>
              <a:t>Los reclutas después de haber realizado las grabaciones, deben rellenar además  otros cuestionarios con los datos de los compañeros que han participado en cada conversación grabada  con los siguientes datos:</a:t>
            </a:r>
          </a:p>
          <a:p>
            <a:pPr algn="just"/>
            <a:endParaRPr lang="es-ES" sz="2800" b="1" dirty="0">
              <a:latin typeface="Batang" pitchFamily="18" charset="-127"/>
              <a:ea typeface="Batang" pitchFamily="18" charset="-127"/>
            </a:endParaRPr>
          </a:p>
          <a:p>
            <a:pPr lvl="1" algn="just">
              <a:buFont typeface="Arial" charset="0"/>
              <a:buChar char="•"/>
            </a:pPr>
            <a:r>
              <a:rPr lang="es-ES" sz="2800" b="1" dirty="0">
                <a:latin typeface="Batang" pitchFamily="18" charset="-127"/>
                <a:ea typeface="Batang" pitchFamily="18" charset="-127"/>
              </a:rPr>
              <a:t>Relación con ellos</a:t>
            </a:r>
          </a:p>
          <a:p>
            <a:pPr lvl="1" algn="just">
              <a:buFont typeface="Arial" charset="0"/>
              <a:buChar char="•"/>
            </a:pPr>
            <a:r>
              <a:rPr lang="es-ES" sz="2800" b="1" dirty="0">
                <a:latin typeface="Batang" pitchFamily="18" charset="-127"/>
                <a:ea typeface="Batang" pitchFamily="18" charset="-127"/>
              </a:rPr>
              <a:t>Edad y nacionalidad</a:t>
            </a:r>
          </a:p>
          <a:p>
            <a:pPr lvl="1" algn="just">
              <a:buFont typeface="Arial" charset="0"/>
              <a:buChar char="•"/>
            </a:pPr>
            <a:r>
              <a:rPr lang="es-ES" sz="2800" b="1" dirty="0">
                <a:latin typeface="Batang" pitchFamily="18" charset="-127"/>
                <a:ea typeface="Batang" pitchFamily="18" charset="-127"/>
              </a:rPr>
              <a:t>Lugar donde está hecha la grabación</a:t>
            </a:r>
          </a:p>
          <a:p>
            <a:pPr lvl="1" algn="just">
              <a:buFont typeface="Arial" charset="0"/>
              <a:buChar char="•"/>
            </a:pPr>
            <a:r>
              <a:rPr lang="es-ES" sz="2800" b="1" dirty="0">
                <a:latin typeface="Batang" pitchFamily="18" charset="-127"/>
                <a:ea typeface="Batang" pitchFamily="18" charset="-127"/>
              </a:rPr>
              <a:t>Actividad que realizan</a:t>
            </a:r>
          </a:p>
        </p:txBody>
      </p:sp>
      <p:sp>
        <p:nvSpPr>
          <p:cNvPr id="32770" name="2 CuadroTexto"/>
          <p:cNvSpPr txBox="1">
            <a:spLocks noChangeArrowheads="1"/>
          </p:cNvSpPr>
          <p:nvPr/>
        </p:nvSpPr>
        <p:spPr bwMode="auto">
          <a:xfrm>
            <a:off x="2916238" y="260350"/>
            <a:ext cx="53276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RECLUTAS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Bild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2700" y="404813"/>
            <a:ext cx="6591300" cy="666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Rectangle 1"/>
          <p:cNvSpPr>
            <a:spLocks noChangeArrowheads="1"/>
          </p:cNvSpPr>
          <p:nvPr/>
        </p:nvSpPr>
        <p:spPr bwMode="auto">
          <a:xfrm>
            <a:off x="2520950" y="-63500"/>
            <a:ext cx="57959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altLang="ja-JP" sz="1600" dirty="0">
                <a:solidFill>
                  <a:srgbClr val="000000"/>
                </a:solidFill>
                <a:latin typeface="Comic Sans MS" pitchFamily="66" charset="0"/>
                <a:cs typeface="Times New Roman" pitchFamily="18" charset="0"/>
              </a:rPr>
              <a:t>Un ejemplo en </a:t>
            </a:r>
            <a:br>
              <a:rPr lang="es-ES" altLang="ja-JP" sz="1600" dirty="0">
                <a:solidFill>
                  <a:srgbClr val="00000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altLang="ja-JP" sz="1600" dirty="0">
                <a:latin typeface="Comic Sans MS" pitchFamily="66" charset="0"/>
                <a:cs typeface="Times New Roman" pitchFamily="18" charset="0"/>
                <a:hlinkClick r:id="rId3"/>
              </a:rPr>
              <a:t>http://</a:t>
            </a:r>
            <a:r>
              <a:rPr lang="es-ES" altLang="ja-JP" sz="1600" dirty="0" smtClean="0">
                <a:latin typeface="Comic Sans MS" pitchFamily="66" charset="0"/>
                <a:cs typeface="Times New Roman" pitchFamily="18" charset="0"/>
                <a:hlinkClick r:id="rId3"/>
              </a:rPr>
              <a:t>clu.uni.no/humfak/cola/txt-lyd/mabp2-01.htm</a:t>
            </a:r>
            <a:r>
              <a:rPr lang="es-ES" altLang="ja-JP" sz="1600" dirty="0">
                <a:solidFill>
                  <a:srgbClr val="000000"/>
                </a:solidFill>
                <a:latin typeface="Comic Sans MS" pitchFamily="66" charset="0"/>
                <a:cs typeface="Times New Roman" pitchFamily="18" charset="0"/>
              </a:rPr>
              <a:t>:</a:t>
            </a:r>
            <a:endParaRPr lang="es-ES" altLang="ja-JP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Bild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836712"/>
            <a:ext cx="6804025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979712" y="1"/>
            <a:ext cx="7164288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MALCE2J01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Solapamientos</a:t>
            </a:r>
            <a:endParaRPr lang="es-ES" sz="2400" b="1" dirty="0">
              <a:solidFill>
                <a:schemeClr val="accent1">
                  <a:lumMod val="75000"/>
                </a:schemeClr>
              </a:solidFill>
              <a:latin typeface="Batang" pitchFamily="18" charset="-127"/>
              <a:ea typeface="Batang" pitchFamily="18" charset="-127"/>
              <a:cs typeface="+mn-cs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411760" y="4653136"/>
            <a:ext cx="6732240" cy="19389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2">
              <a:buFont typeface="Arial" pitchFamily="34" charset="0"/>
              <a:buChar char="•"/>
            </a:pPr>
            <a:r>
              <a:rPr lang="es-ES" sz="24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MA: Madrid</a:t>
            </a:r>
          </a:p>
          <a:p>
            <a:pPr lvl="2" algn="just">
              <a:buFont typeface="Arial" pitchFamily="34" charset="0"/>
              <a:buChar char="•"/>
            </a:pPr>
            <a:r>
              <a:rPr lang="es-ES" sz="24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LC. Las Canteras</a:t>
            </a:r>
          </a:p>
          <a:p>
            <a:pPr lvl="2" algn="just">
              <a:buFont typeface="Arial" pitchFamily="34" charset="0"/>
              <a:buChar char="•"/>
            </a:pPr>
            <a:r>
              <a:rPr lang="es-ES" sz="24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E2: 2º Eso</a:t>
            </a:r>
          </a:p>
          <a:p>
            <a:pPr lvl="2" algn="just">
              <a:buFont typeface="Arial" pitchFamily="34" charset="0"/>
              <a:buChar char="•"/>
            </a:pPr>
            <a:r>
              <a:rPr lang="es-ES" sz="24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J: Mujer</a:t>
            </a:r>
          </a:p>
          <a:p>
            <a:pPr lvl="2" algn="just">
              <a:buFont typeface="Arial" pitchFamily="34" charset="0"/>
              <a:buChar char="•"/>
            </a:pPr>
            <a:r>
              <a:rPr lang="es-ES" sz="24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01: Hablante nº 1</a:t>
            </a:r>
            <a:endParaRPr lang="es-ES" sz="2400" b="1" dirty="0">
              <a:solidFill>
                <a:srgbClr val="002060"/>
              </a:solidFill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Bild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1125538"/>
            <a:ext cx="6804025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195513" y="260350"/>
            <a:ext cx="6948487" cy="5238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chemeClr val="accent1"/>
                </a:solidFill>
                <a:latin typeface="Batang" pitchFamily="18" charset="-127"/>
                <a:ea typeface="Batang" pitchFamily="18" charset="-127"/>
                <a:cs typeface="+mn-cs"/>
              </a:rPr>
              <a:t>I</a:t>
            </a:r>
            <a:r>
              <a:rPr lang="es-ES" sz="2800" b="1" dirty="0">
                <a:solidFill>
                  <a:schemeClr val="accent1"/>
                </a:solidFill>
                <a:latin typeface="Batang" pitchFamily="18" charset="-127"/>
                <a:ea typeface="Batang" pitchFamily="18" charset="-127"/>
                <a:cs typeface="+mn-cs"/>
              </a:rPr>
              <a:t>NSERTAR EVENTOS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Bilde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1916113"/>
            <a:ext cx="6732587" cy="4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2 Rectángulo"/>
          <p:cNvSpPr>
            <a:spLocks noChangeArrowheads="1"/>
          </p:cNvSpPr>
          <p:nvPr/>
        </p:nvSpPr>
        <p:spPr bwMode="auto">
          <a:xfrm>
            <a:off x="2916238" y="1125538"/>
            <a:ext cx="50403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nb-NO" sz="2000" b="1">
                <a:latin typeface="Calibri" pitchFamily="34" charset="0"/>
              </a:rPr>
              <a:t>http://clu.uni.no/humfak/cola/s9.html</a:t>
            </a:r>
            <a:r>
              <a:rPr lang="nb-NO">
                <a:latin typeface="Calibri" pitchFamily="34" charset="0"/>
              </a:rPr>
              <a:t>:</a:t>
            </a:r>
            <a:endParaRPr lang="es-ES">
              <a:latin typeface="Calibri" pitchFamily="34" charset="0"/>
            </a:endParaRPr>
          </a:p>
        </p:txBody>
      </p:sp>
      <p:sp>
        <p:nvSpPr>
          <p:cNvPr id="36867" name="4 CuadroTexto"/>
          <p:cNvSpPr txBox="1">
            <a:spLocks noChangeArrowheads="1"/>
          </p:cNvSpPr>
          <p:nvPr/>
        </p:nvSpPr>
        <p:spPr bwMode="auto">
          <a:xfrm>
            <a:off x="2700338" y="5732463"/>
            <a:ext cx="61928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36868" name="5 CuadroTexto"/>
          <p:cNvSpPr txBox="1">
            <a:spLocks noChangeArrowheads="1"/>
          </p:cNvSpPr>
          <p:nvPr/>
        </p:nvSpPr>
        <p:spPr bwMode="auto">
          <a:xfrm>
            <a:off x="2555875" y="4868863"/>
            <a:ext cx="658812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2000">
              <a:latin typeface="Batang" pitchFamily="18" charset="-127"/>
              <a:ea typeface="Batang" pitchFamily="18" charset="-127"/>
            </a:endParaRPr>
          </a:p>
          <a:p>
            <a:pPr>
              <a:buFont typeface="Wingdings" pitchFamily="2" charset="2"/>
              <a:buChar char="v"/>
            </a:pPr>
            <a:r>
              <a:rPr lang="es-ES" sz="2000" b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Los datos de cada hablante, edad, nivel académico y social, centro escolar...,   se encuentran registrados de tal manera que es posible  acceder a ellos por medio de búsquedas concretas</a:t>
            </a:r>
            <a:r>
              <a:rPr lang="es-ES" sz="2000" b="1">
                <a:solidFill>
                  <a:srgbClr val="FF0000"/>
                </a:solidFill>
                <a:latin typeface="Calibri" pitchFamily="34" charset="0"/>
              </a:rPr>
              <a:t>.</a:t>
            </a:r>
          </a:p>
        </p:txBody>
      </p:sp>
      <p:sp>
        <p:nvSpPr>
          <p:cNvPr id="36869" name="6 CuadroTexto"/>
          <p:cNvSpPr txBox="1">
            <a:spLocks noChangeArrowheads="1"/>
          </p:cNvSpPr>
          <p:nvPr/>
        </p:nvSpPr>
        <p:spPr bwMode="auto">
          <a:xfrm>
            <a:off x="2195513" y="333375"/>
            <a:ext cx="5905500" cy="522288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BÚSQUEDAS Y VARIABLES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Bilde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1773238"/>
            <a:ext cx="6804025" cy="508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627313" y="260350"/>
            <a:ext cx="6265862" cy="5238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rgbClr val="FF7C80"/>
                </a:solidFill>
                <a:latin typeface="Batang" pitchFamily="18" charset="-127"/>
                <a:ea typeface="Batang" pitchFamily="18" charset="-127"/>
                <a:cs typeface="+mn-cs"/>
              </a:rPr>
              <a:t>LAS CONCORDANCIAS</a:t>
            </a:r>
          </a:p>
        </p:txBody>
      </p:sp>
      <p:sp>
        <p:nvSpPr>
          <p:cNvPr id="39939" name="3 Rectángulo"/>
          <p:cNvSpPr>
            <a:spLocks noChangeArrowheads="1"/>
          </p:cNvSpPr>
          <p:nvPr/>
        </p:nvSpPr>
        <p:spPr bwMode="auto">
          <a:xfrm>
            <a:off x="2916238" y="1125538"/>
            <a:ext cx="58435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Calibri" pitchFamily="34" charset="0"/>
              </a:rPr>
              <a:t> </a:t>
            </a:r>
            <a:r>
              <a:rPr lang="es-ES" sz="2400" u="sng">
                <a:latin typeface="Calibri" pitchFamily="34" charset="0"/>
                <a:hlinkClick r:id="rId3"/>
              </a:rPr>
              <a:t>http://clu.uni.no/humfak/cola/s9.html</a:t>
            </a:r>
            <a:endParaRPr lang="es-ES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90" name="Object 2"/>
          <p:cNvGraphicFramePr>
            <a:graphicFrameLocks noChangeAspect="1"/>
          </p:cNvGraphicFramePr>
          <p:nvPr/>
        </p:nvGraphicFramePr>
        <p:xfrm>
          <a:off x="7740650" y="404813"/>
          <a:ext cx="1054100" cy="685800"/>
        </p:xfrm>
        <a:graphic>
          <a:graphicData uri="http://schemas.openxmlformats.org/presentationml/2006/ole">
            <p:oleObj spid="_x0000_s37890" name="Objeto empaquetador del shell" showAsIcon="1" r:id="rId3" imgW="1054440" imgH="685800" progId="Package">
              <p:embed/>
            </p:oleObj>
          </a:graphicData>
        </a:graphic>
      </p:graphicFrame>
      <p:pic>
        <p:nvPicPr>
          <p:cNvPr id="37891" name="Picture 4" descr="C:\Users\TOSHIBA\Desktop\audacity-01-100x10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513" y="981075"/>
            <a:ext cx="24479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4 CuadroTexto"/>
          <p:cNvSpPr txBox="1">
            <a:spLocks noChangeArrowheads="1"/>
          </p:cNvSpPr>
          <p:nvPr/>
        </p:nvSpPr>
        <p:spPr bwMode="auto">
          <a:xfrm>
            <a:off x="4787900" y="1412875"/>
            <a:ext cx="403225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es-ES" sz="2400" dirty="0">
              <a:latin typeface="Batang" pitchFamily="18" charset="-127"/>
              <a:ea typeface="Batang" pitchFamily="18" charset="-127"/>
            </a:endParaRPr>
          </a:p>
          <a:p>
            <a:pPr algn="just">
              <a:buFont typeface="Wingdings" pitchFamily="2" charset="2"/>
              <a:buChar char="v"/>
            </a:pPr>
            <a:r>
              <a:rPr lang="es-ES" sz="2400" b="1" dirty="0">
                <a:latin typeface="Batang" pitchFamily="18" charset="-127"/>
                <a:ea typeface="Batang" pitchFamily="18" charset="-127"/>
              </a:rPr>
              <a:t>Eliminación de datos de identificación.</a:t>
            </a:r>
          </a:p>
          <a:p>
            <a:pPr algn="just">
              <a:buFont typeface="Wingdings" pitchFamily="2" charset="2"/>
              <a:buChar char="v"/>
            </a:pPr>
            <a:endParaRPr lang="es-ES" sz="2400" b="1" dirty="0">
              <a:latin typeface="Batang" pitchFamily="18" charset="-127"/>
              <a:ea typeface="Batang" pitchFamily="18" charset="-127"/>
            </a:endParaRPr>
          </a:p>
          <a:p>
            <a:pPr algn="just">
              <a:buFont typeface="Wingdings" pitchFamily="2" charset="2"/>
              <a:buChar char="v"/>
            </a:pPr>
            <a:r>
              <a:rPr lang="es-ES" sz="2400" b="1" dirty="0">
                <a:latin typeface="Batang" pitchFamily="18" charset="-127"/>
                <a:ea typeface="Batang" pitchFamily="18" charset="-127"/>
              </a:rPr>
              <a:t>Anulación del   sonido insertando silencio</a:t>
            </a:r>
            <a:r>
              <a:rPr lang="es-ES" sz="2400" b="1" dirty="0" smtClean="0">
                <a:latin typeface="Batang" pitchFamily="18" charset="-127"/>
                <a:ea typeface="Batang" pitchFamily="18" charset="-127"/>
              </a:rPr>
              <a:t>.</a:t>
            </a:r>
          </a:p>
          <a:p>
            <a:pPr algn="just">
              <a:buFont typeface="Wingdings" pitchFamily="2" charset="2"/>
              <a:buChar char="v"/>
            </a:pPr>
            <a:endParaRPr lang="es-ES" sz="2400" b="1" dirty="0" smtClean="0">
              <a:latin typeface="Batang" pitchFamily="18" charset="-127"/>
              <a:ea typeface="Batang" pitchFamily="18" charset="-127"/>
            </a:endParaRPr>
          </a:p>
          <a:p>
            <a:pPr algn="just">
              <a:buFont typeface="Wingdings" pitchFamily="2" charset="2"/>
              <a:buChar char="v"/>
            </a:pPr>
            <a:r>
              <a:rPr lang="es-ES" sz="2400" b="1" dirty="0" smtClean="0">
                <a:latin typeface="Batang" pitchFamily="18" charset="-127"/>
                <a:ea typeface="Batang" pitchFamily="18" charset="-127"/>
              </a:rPr>
              <a:t>Sustitución de nombres concretos por “@nombre”</a:t>
            </a:r>
            <a:endParaRPr lang="es-ES" sz="2400" b="1" dirty="0">
              <a:latin typeface="Batang" pitchFamily="18" charset="-127"/>
              <a:ea typeface="Batang" pitchFamily="18" charset="-127"/>
            </a:endParaRPr>
          </a:p>
          <a:p>
            <a:pPr algn="just">
              <a:buFont typeface="Wingdings" pitchFamily="2" charset="2"/>
              <a:buChar char="v"/>
            </a:pPr>
            <a:endParaRPr lang="es-ES" sz="2400" b="1" dirty="0">
              <a:latin typeface="Batang" pitchFamily="18" charset="-127"/>
              <a:ea typeface="Batang" pitchFamily="18" charset="-127"/>
            </a:endParaRPr>
          </a:p>
          <a:p>
            <a:pPr algn="just">
              <a:buFont typeface="Wingdings" pitchFamily="2" charset="2"/>
              <a:buChar char="v"/>
            </a:pPr>
            <a:endParaRPr lang="es-ES" dirty="0">
              <a:latin typeface="Calibri" pitchFamily="34" charset="0"/>
            </a:endParaRPr>
          </a:p>
          <a:p>
            <a:pPr algn="just">
              <a:buFont typeface="Wingdings" pitchFamily="2" charset="2"/>
              <a:buChar char="v"/>
            </a:pPr>
            <a:endParaRPr lang="es-ES" dirty="0">
              <a:latin typeface="Calibri" pitchFamily="34" charset="0"/>
            </a:endParaRPr>
          </a:p>
          <a:p>
            <a:endParaRPr lang="es-ES" dirty="0">
              <a:latin typeface="Calibri" pitchFamily="34" charset="0"/>
            </a:endParaRPr>
          </a:p>
          <a:p>
            <a:endParaRPr lang="es-ES" dirty="0">
              <a:latin typeface="Calibri" pitchFamily="34" charset="0"/>
            </a:endParaRPr>
          </a:p>
        </p:txBody>
      </p:sp>
      <p:sp>
        <p:nvSpPr>
          <p:cNvPr id="37893" name="5 CuadroTexto"/>
          <p:cNvSpPr txBox="1">
            <a:spLocks noChangeArrowheads="1"/>
          </p:cNvSpPr>
          <p:nvPr/>
        </p:nvSpPr>
        <p:spPr bwMode="auto">
          <a:xfrm>
            <a:off x="1763713" y="404813"/>
            <a:ext cx="5688012" cy="7080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solidFill>
                  <a:srgbClr val="FF0000"/>
                </a:solidFill>
                <a:latin typeface="Calibri" pitchFamily="34" charset="0"/>
              </a:rPr>
              <a:t>ANONIMIZACIÓN</a:t>
            </a:r>
          </a:p>
        </p:txBody>
      </p:sp>
      <p:sp>
        <p:nvSpPr>
          <p:cNvPr id="37894" name="8 CuadroTexto"/>
          <p:cNvSpPr txBox="1">
            <a:spLocks noChangeArrowheads="1"/>
          </p:cNvSpPr>
          <p:nvPr/>
        </p:nvSpPr>
        <p:spPr bwMode="auto">
          <a:xfrm>
            <a:off x="2700338" y="4508500"/>
            <a:ext cx="611981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3200" b="1" dirty="0" smtClean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  <a:p>
            <a:r>
              <a:rPr lang="es-ES" sz="32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La </a:t>
            </a:r>
            <a:r>
              <a:rPr lang="es-ES" sz="3200" b="1" dirty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anonimidad supone una mayor libertad de expresión.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C:\Users\TOSHIBA\Desktop\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1341438"/>
            <a:ext cx="6732587" cy="551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Llamada ovalada"/>
          <p:cNvSpPr/>
          <p:nvPr/>
        </p:nvSpPr>
        <p:spPr>
          <a:xfrm>
            <a:off x="2484438" y="0"/>
            <a:ext cx="6659562" cy="1196975"/>
          </a:xfrm>
          <a:prstGeom prst="wedgeEllipseCallout">
            <a:avLst>
              <a:gd name="adj1" fmla="val 667"/>
              <a:gd name="adj2" fmla="val 109746"/>
            </a:avLst>
          </a:prstGeom>
          <a:solidFill>
            <a:schemeClr val="bg1">
              <a:lumMod val="9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MUCHAS GRACIAS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</TotalTime>
  <Words>720</Words>
  <Application>Microsoft Office PowerPoint</Application>
  <PresentationFormat>Presentación en pantalla (4:3)</PresentationFormat>
  <Paragraphs>183</Paragraphs>
  <Slides>27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Objeto empaquetador del shell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Esperanza Eguia Padilla</dc:creator>
  <cp:lastModifiedBy>Esperanza Eguia Padilla</cp:lastModifiedBy>
  <cp:revision>113</cp:revision>
  <dcterms:created xsi:type="dcterms:W3CDTF">2014-08-07T12:13:33Z</dcterms:created>
  <dcterms:modified xsi:type="dcterms:W3CDTF">2014-08-12T22:32:34Z</dcterms:modified>
</cp:coreProperties>
</file>